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0"/>
  </p:notesMasterIdLst>
  <p:sldIdLst>
    <p:sldId id="256" r:id="rId3"/>
    <p:sldId id="257" r:id="rId4"/>
    <p:sldId id="258" r:id="rId5"/>
    <p:sldId id="387" r:id="rId6"/>
    <p:sldId id="386" r:id="rId7"/>
    <p:sldId id="401" r:id="rId8"/>
    <p:sldId id="399" r:id="rId9"/>
    <p:sldId id="400" r:id="rId10"/>
    <p:sldId id="259" r:id="rId11"/>
    <p:sldId id="260" r:id="rId12"/>
    <p:sldId id="262" r:id="rId13"/>
    <p:sldId id="261" r:id="rId14"/>
    <p:sldId id="265" r:id="rId15"/>
    <p:sldId id="382" r:id="rId16"/>
    <p:sldId id="384" r:id="rId17"/>
    <p:sldId id="383" r:id="rId18"/>
    <p:sldId id="385" r:id="rId19"/>
    <p:sldId id="266" r:id="rId20"/>
    <p:sldId id="264" r:id="rId21"/>
    <p:sldId id="268" r:id="rId22"/>
    <p:sldId id="271" r:id="rId23"/>
    <p:sldId id="269" r:id="rId24"/>
    <p:sldId id="270" r:id="rId25"/>
    <p:sldId id="272" r:id="rId26"/>
    <p:sldId id="273" r:id="rId27"/>
    <p:sldId id="275" r:id="rId28"/>
    <p:sldId id="274" r:id="rId29"/>
    <p:sldId id="280" r:id="rId30"/>
    <p:sldId id="276" r:id="rId31"/>
    <p:sldId id="388" r:id="rId32"/>
    <p:sldId id="279" r:id="rId33"/>
    <p:sldId id="281" r:id="rId34"/>
    <p:sldId id="282" r:id="rId35"/>
    <p:sldId id="283" r:id="rId36"/>
    <p:sldId id="284" r:id="rId37"/>
    <p:sldId id="389" r:id="rId38"/>
    <p:sldId id="285" r:id="rId39"/>
    <p:sldId id="286" r:id="rId40"/>
    <p:sldId id="287" r:id="rId41"/>
    <p:sldId id="366" r:id="rId42"/>
    <p:sldId id="381" r:id="rId43"/>
    <p:sldId id="367" r:id="rId44"/>
    <p:sldId id="368" r:id="rId45"/>
    <p:sldId id="369" r:id="rId46"/>
    <p:sldId id="370" r:id="rId47"/>
    <p:sldId id="371" r:id="rId48"/>
    <p:sldId id="373" r:id="rId49"/>
    <p:sldId id="396" r:id="rId50"/>
    <p:sldId id="374" r:id="rId51"/>
    <p:sldId id="375" r:id="rId52"/>
    <p:sldId id="376" r:id="rId53"/>
    <p:sldId id="377" r:id="rId54"/>
    <p:sldId id="378" r:id="rId55"/>
    <p:sldId id="397" r:id="rId56"/>
    <p:sldId id="379" r:id="rId57"/>
    <p:sldId id="398" r:id="rId58"/>
    <p:sldId id="380" r:id="rId59"/>
    <p:sldId id="288" r:id="rId60"/>
    <p:sldId id="290" r:id="rId61"/>
    <p:sldId id="292" r:id="rId62"/>
    <p:sldId id="294" r:id="rId63"/>
    <p:sldId id="295" r:id="rId64"/>
    <p:sldId id="318" r:id="rId65"/>
    <p:sldId id="364" r:id="rId66"/>
    <p:sldId id="404" r:id="rId67"/>
    <p:sldId id="293" r:id="rId68"/>
    <p:sldId id="296" r:id="rId69"/>
    <p:sldId id="307" r:id="rId70"/>
    <p:sldId id="308" r:id="rId71"/>
    <p:sldId id="309" r:id="rId72"/>
    <p:sldId id="310" r:id="rId73"/>
    <p:sldId id="311" r:id="rId74"/>
    <p:sldId id="312" r:id="rId75"/>
    <p:sldId id="313" r:id="rId76"/>
    <p:sldId id="314" r:id="rId77"/>
    <p:sldId id="315" r:id="rId78"/>
    <p:sldId id="316" r:id="rId79"/>
    <p:sldId id="319" r:id="rId80"/>
    <p:sldId id="321" r:id="rId81"/>
    <p:sldId id="322" r:id="rId82"/>
    <p:sldId id="325" r:id="rId83"/>
    <p:sldId id="320" r:id="rId84"/>
    <p:sldId id="324" r:id="rId85"/>
    <p:sldId id="326" r:id="rId86"/>
    <p:sldId id="327" r:id="rId87"/>
    <p:sldId id="328" r:id="rId88"/>
    <p:sldId id="335" r:id="rId89"/>
    <p:sldId id="329" r:id="rId90"/>
    <p:sldId id="332" r:id="rId91"/>
    <p:sldId id="317" r:id="rId92"/>
    <p:sldId id="333" r:id="rId93"/>
    <p:sldId id="334" r:id="rId94"/>
    <p:sldId id="336" r:id="rId95"/>
    <p:sldId id="337" r:id="rId96"/>
    <p:sldId id="338" r:id="rId97"/>
    <p:sldId id="341" r:id="rId98"/>
    <p:sldId id="342" r:id="rId99"/>
    <p:sldId id="343" r:id="rId100"/>
    <p:sldId id="345" r:id="rId101"/>
    <p:sldId id="344" r:id="rId102"/>
    <p:sldId id="347" r:id="rId103"/>
    <p:sldId id="348" r:id="rId104"/>
    <p:sldId id="350" r:id="rId105"/>
    <p:sldId id="351" r:id="rId106"/>
    <p:sldId id="352" r:id="rId107"/>
    <p:sldId id="353" r:id="rId108"/>
    <p:sldId id="354" r:id="rId109"/>
    <p:sldId id="355" r:id="rId110"/>
    <p:sldId id="356" r:id="rId111"/>
    <p:sldId id="357" r:id="rId112"/>
    <p:sldId id="358" r:id="rId113"/>
    <p:sldId id="360" r:id="rId114"/>
    <p:sldId id="359" r:id="rId115"/>
    <p:sldId id="349" r:id="rId116"/>
    <p:sldId id="361" r:id="rId117"/>
    <p:sldId id="362" r:id="rId118"/>
    <p:sldId id="403" r:id="rId119"/>
    <p:sldId id="402" r:id="rId120"/>
    <p:sldId id="391" r:id="rId121"/>
    <p:sldId id="390" r:id="rId122"/>
    <p:sldId id="394" r:id="rId123"/>
    <p:sldId id="392" r:id="rId124"/>
    <p:sldId id="395" r:id="rId125"/>
    <p:sldId id="340" r:id="rId126"/>
    <p:sldId id="346" r:id="rId127"/>
    <p:sldId id="267" r:id="rId128"/>
    <p:sldId id="365" r:id="rId12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0" autoAdjust="0"/>
    <p:restoredTop sz="94660"/>
  </p:normalViewPr>
  <p:slideViewPr>
    <p:cSldViewPr>
      <p:cViewPr>
        <p:scale>
          <a:sx n="93" d="100"/>
          <a:sy n="93" d="100"/>
        </p:scale>
        <p:origin x="-528" y="-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theme" Target="theme/theme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26" Type="http://schemas.openxmlformats.org/officeDocument/2006/relationships/slide" Target="slides/slide124.xml"/><Relationship Id="rId13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EC4FA3-C0CA-45CA-9B26-BB95D676AB5B}" type="doc">
      <dgm:prSet loTypeId="urn:microsoft.com/office/officeart/2005/8/layout/process2" loCatId="process" qsTypeId="urn:microsoft.com/office/officeart/2005/8/quickstyle/3d1" qsCatId="3D" csTypeId="urn:microsoft.com/office/officeart/2005/8/colors/accent2_5" csCatId="accent2" phldr="1"/>
      <dgm:spPr/>
    </dgm:pt>
    <dgm:pt modelId="{E6BA1429-84FF-4D69-9F3B-9B83D000098A}">
      <dgm:prSet phldrT="[Text]" custT="1"/>
      <dgm:spPr>
        <a:xfrm>
          <a:off x="1444092" y="140383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en-US" sz="1400" b="1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DirectCompute</a:t>
          </a:r>
          <a:r>
            <a:rPr 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의 초기화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2A5C0C29-0469-47AB-9D0E-8B9ACAD537E8}" type="parTrans" cxnId="{164AD763-104A-4701-9F79-4D2A6238BBEE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7C972F31-4426-43E6-99B1-E92B7E8D783B}" type="sibTrans" cxnId="{164AD763-104A-4701-9F79-4D2A6238BBEE}">
      <dgm:prSet custT="1"/>
      <dgm:spPr>
        <a:xfrm rot="5400000">
          <a:off x="3724456" y="675141"/>
          <a:ext cx="147340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10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B37F4FD9-05DB-4E38-9395-E1D1D333460C}">
      <dgm:prSet phldrT="[Text]" custT="1"/>
      <dgm:spPr>
        <a:xfrm>
          <a:off x="1444092" y="1745003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입력을 위한 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GPU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버퍼 생성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4B8786B7-FF24-4197-B26B-13C3A6175DDB}" type="parTrans" cxnId="{4BB2E8C4-1660-4885-8848-484B74158E30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E44C2C69-4596-45C8-ADF0-CF3EA75768A6}" type="sibTrans" cxnId="{4BB2E8C4-1660-4885-8848-484B74158E30}">
      <dgm:prSet custT="1"/>
      <dgm:spPr>
        <a:xfrm rot="5400000">
          <a:off x="3712957" y="2295094"/>
          <a:ext cx="170338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10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82E7AE93-FA53-40C5-8F1A-899C8BD82C59}">
      <dgm:prSet custT="1"/>
      <dgm:spPr>
        <a:xfrm>
          <a:off x="1444092" y="3434804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ko-KR" altLang="en-US" sz="1400" b="1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뷰의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바인딩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6519CE4B-4FE3-47B8-95F7-ED48ED569EA6}" type="parTrans" cxnId="{D3FE07EB-5CDC-4607-93CD-5EDE81868053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50AC4B52-ED63-4AF6-89A7-BA399EEDB887}" type="sibTrans" cxnId="{D3FE07EB-5CDC-4607-93CD-5EDE81868053}">
      <dgm:prSet custT="1"/>
      <dgm:spPr>
        <a:xfrm rot="5400000">
          <a:off x="3697681" y="4005263"/>
          <a:ext cx="200891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105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0176D70E-0744-4905-B5E0-0455D2F64C29}">
      <dgm:prSet custT="1"/>
      <dgm:spPr>
        <a:xfrm>
          <a:off x="1444092" y="4265926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HLSL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을 통한 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GPU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실행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CD51C28C-FCBF-43D1-BDCE-DEAB912435D0}" type="parTrans" cxnId="{8CF3B77F-90FE-48A0-9551-56FAB80D4662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B6130C5D-3E30-4AEC-8B30-AF59C4799584}" type="sibTrans" cxnId="{8CF3B77F-90FE-48A0-9551-56FAB80D4662}">
      <dgm:prSet custT="1"/>
      <dgm:spPr>
        <a:xfrm rot="5400000">
          <a:off x="3707533" y="4823249"/>
          <a:ext cx="181187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10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565BD5A5-0886-4643-A595-A57FC581D088}">
      <dgm:prSet custT="1"/>
      <dgm:spPr>
        <a:xfrm>
          <a:off x="1444092" y="5070776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최종 결과의 복사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/>
          </a:r>
          <a:b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</a:b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( GPU 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  <a:sym typeface="Wingdings" pitchFamily="2" charset="2"/>
            </a:rPr>
            <a:t> CPU )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59A949D7-568C-4792-BB75-3397411CA19D}" type="parTrans" cxnId="{E69C1701-C144-4A28-8A52-753DA6240B91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atinLnBrk="1"/>
          <a:endParaRPr lang="ko-KR" alt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F1FBE3E5-109A-402E-B2A9-8B5F9356428D}" type="sibTrans" cxnId="{E69C1701-C144-4A28-8A52-753DA6240B91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atinLnBrk="1"/>
          <a:endParaRPr lang="ko-KR" alt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A757B0F4-DB40-4090-B728-1BA79930878A}">
      <dgm:prSet phldrT="[Text]" custT="1"/>
      <dgm:spPr>
        <a:xfrm>
          <a:off x="1444092" y="900103"/>
          <a:ext cx="4708068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HLSL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로드 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&amp; </a:t>
          </a:r>
          <a:r>
            <a:rPr lang="en-US" altLang="ko-KR" sz="1400" b="1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ComputeShader</a:t>
          </a:r>
          <a:r>
            <a:rPr lang="en-US" altLang="ko-KR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생성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1965C5C4-B552-4C33-9E45-641CF5541B1B}" type="sibTrans" cxnId="{4C41355F-DC1B-42F6-8D1C-D110A337D9AC}">
      <dgm:prSet custT="1"/>
      <dgm:spPr>
        <a:xfrm rot="5400000">
          <a:off x="3692514" y="1477452"/>
          <a:ext cx="211225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105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ECF96E20-3469-44E6-87A3-715A4E52E783}" type="parTrans" cxnId="{4C41355F-DC1B-42F6-8D1C-D110A337D9AC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endParaRPr 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9046C647-74AA-472E-927B-B95B944EA7BF}">
      <dgm:prSet phldrT="[Text]" custT="1"/>
      <dgm:spPr>
        <a:xfrm>
          <a:off x="1380220" y="2535388"/>
          <a:ext cx="4835813" cy="56326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r>
            <a:rPr 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GPU 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버퍼의 액세스를 위한 </a:t>
          </a:r>
          <a:r>
            <a:rPr lang="ko-KR" altLang="en-US" sz="1400" b="1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뷰</a:t>
          </a:r>
          <a:r>
            <a:rPr lang="ko-KR" altLang="en-US" sz="14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생성</a:t>
          </a:r>
          <a:endParaRPr lang="en-US" sz="1400" b="1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gm:t>
    </dgm:pt>
    <dgm:pt modelId="{D54523DC-DAE1-4D10-9660-8B7E8FF48743}" type="parTrans" cxnId="{CB9C2737-F150-4167-94C5-5767593C4A7B}">
      <dgm:prSet/>
      <dgm:spPr/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atinLnBrk="1"/>
          <a:endParaRPr lang="ko-KR" altLang="en-US" sz="36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</a:endParaRPr>
        </a:p>
      </dgm:t>
    </dgm:pt>
    <dgm:pt modelId="{528CAC1D-4783-4AA0-ABC7-A4F2EAFE390D}" type="sibTrans" cxnId="{CB9C2737-F150-4167-94C5-5767593C4A7B}">
      <dgm:prSet custT="1"/>
      <dgm:spPr>
        <a:xfrm rot="5400000">
          <a:off x="3672071" y="3139994"/>
          <a:ext cx="252111" cy="253470"/>
        </a:xfrm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atinLnBrk="1"/>
          <a:endParaRPr lang="ko-KR" altLang="en-US" sz="1100" b="1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맑은 고딕"/>
            <a:cs typeface="+mn-cs"/>
          </a:endParaRPr>
        </a:p>
      </dgm:t>
    </dgm:pt>
    <dgm:pt modelId="{57234122-9F37-42F1-9028-4AA7D8FC6918}" type="pres">
      <dgm:prSet presAssocID="{3CEC4FA3-C0CA-45CA-9B26-BB95D676AB5B}" presName="linearFlow" presStyleCnt="0">
        <dgm:presLayoutVars>
          <dgm:resizeHandles val="exact"/>
        </dgm:presLayoutVars>
      </dgm:prSet>
      <dgm:spPr/>
    </dgm:pt>
    <dgm:pt modelId="{071F548E-00AA-4750-97B2-D9B1E324446F}" type="pres">
      <dgm:prSet presAssocID="{E6BA1429-84FF-4D69-9F3B-9B83D000098A}" presName="node" presStyleLbl="node1" presStyleIdx="0" presStyleCnt="7" custScaleX="267606" custLinFactNeighborY="4960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D113451-98BD-4CA5-BEEF-DA04AC6176EB}" type="pres">
      <dgm:prSet presAssocID="{7C972F31-4426-43E6-99B1-E92B7E8D783B}" presName="sibTrans" presStyleLbl="sibTrans2D1" presStyleIdx="0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3221222-3A43-4E88-AC06-5169E6B30C26}" type="pres">
      <dgm:prSet presAssocID="{7C972F31-4426-43E6-99B1-E92B7E8D783B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3282C480-F82D-4EA3-98AA-D55007CB8148}" type="pres">
      <dgm:prSet presAssocID="{A757B0F4-DB40-4090-B728-1BA79930878A}" presName="node" presStyleLbl="node1" presStyleIdx="1" presStyleCnt="7" custScaleX="267606" custLinFactNeighborY="1935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81C2A93-3C73-4E63-8A41-B10D425256BC}" type="pres">
      <dgm:prSet presAssocID="{1965C5C4-B552-4C33-9E45-641CF5541B1B}" presName="sibTrans" presStyleLbl="sibTrans2D1" presStyleIdx="1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D59D87FF-B72C-4563-8F70-F9D771EE5A72}" type="pres">
      <dgm:prSet presAssocID="{1965C5C4-B552-4C33-9E45-641CF5541B1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E182A8AE-938B-4DDB-9677-9757C9A11579}" type="pres">
      <dgm:prSet presAssocID="{B37F4FD9-05DB-4E38-9395-E1D1D333460C}" presName="node" presStyleLbl="node1" presStyleIdx="2" presStyleCnt="7" custScaleX="267606" custLinFactNeighborY="1935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FA1C8A3-01C8-4ABA-94F1-68D5652BB24D}" type="pres">
      <dgm:prSet presAssocID="{E44C2C69-4596-45C8-ADF0-CF3EA75768A6}" presName="sibTrans" presStyleLbl="sibTrans2D1" presStyleIdx="2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255FBBF-16B4-40C3-A4D8-F401414BC412}" type="pres">
      <dgm:prSet presAssocID="{E44C2C69-4596-45C8-ADF0-CF3EA75768A6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722D2B7A-A7F9-4D54-A5F9-DB2392E91C40}" type="pres">
      <dgm:prSet presAssocID="{9046C647-74AA-472E-927B-B95B944EA7BF}" presName="node" presStyleLbl="node1" presStyleIdx="3" presStyleCnt="7" custScaleX="27486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pPr latinLnBrk="1"/>
          <a:endParaRPr lang="ko-KR" altLang="en-US"/>
        </a:p>
      </dgm:t>
    </dgm:pt>
    <dgm:pt modelId="{03EF162E-9F1B-4EE1-A8DD-D769B688FBB5}" type="pres">
      <dgm:prSet presAssocID="{528CAC1D-4783-4AA0-ABC7-A4F2EAFE390D}" presName="sibTrans" presStyleLbl="sibTrans2D1" presStyleIdx="3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 latinLnBrk="1"/>
          <a:endParaRPr lang="ko-KR" altLang="en-US"/>
        </a:p>
      </dgm:t>
    </dgm:pt>
    <dgm:pt modelId="{C209C017-66C3-43B8-AC15-1F0702F29534}" type="pres">
      <dgm:prSet presAssocID="{528CAC1D-4783-4AA0-ABC7-A4F2EAFE390D}" presName="connectorText" presStyleLbl="sibTrans2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B7CB1D34-AEB2-4AAC-B318-D440876C6909}" type="pres">
      <dgm:prSet presAssocID="{82E7AE93-FA53-40C5-8F1A-899C8BD82C59}" presName="node" presStyleLbl="node1" presStyleIdx="4" presStyleCnt="7" custScaleX="267606" custLinFactNeighborY="1935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667D08C-4C1E-4F5B-8CA8-15C02563999D}" type="pres">
      <dgm:prSet presAssocID="{50AC4B52-ED63-4AF6-89A7-BA399EEDB887}" presName="sibTrans" presStyleLbl="sibTrans2D1" presStyleIdx="4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740B0E33-3F9A-4587-9AD0-9EBDB8F83AC9}" type="pres">
      <dgm:prSet presAssocID="{50AC4B52-ED63-4AF6-89A7-BA399EEDB887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BBD52A0F-366F-4CE4-9031-36283A9B5A8E}" type="pres">
      <dgm:prSet presAssocID="{0176D70E-0744-4905-B5E0-0455D2F64C29}" presName="node" presStyleLbl="node1" presStyleIdx="5" presStyleCnt="7" custScaleX="267606" custLinFactNeighborY="1446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B5C79AD-80C9-4372-A981-F23483134671}" type="pres">
      <dgm:prSet presAssocID="{B6130C5D-3E30-4AEC-8B30-AF59C4799584}" presName="sibTrans" presStyleLbl="sibTrans2D1" presStyleIdx="5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 latinLnBrk="1"/>
          <a:endParaRPr lang="ko-KR" altLang="en-US"/>
        </a:p>
      </dgm:t>
    </dgm:pt>
    <dgm:pt modelId="{AEBC9B97-293C-4DB2-98F1-33E850AA879A}" type="pres">
      <dgm:prSet presAssocID="{B6130C5D-3E30-4AEC-8B30-AF59C4799584}" presName="connectorText" presStyleLbl="sibTrans2D1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5BAA9F1C-33D4-4F49-A43C-628123D023AF}" type="pres">
      <dgm:prSet presAssocID="{565BD5A5-0886-4643-A595-A57FC581D088}" presName="node" presStyleLbl="node1" presStyleIdx="6" presStyleCnt="7" custScaleX="267606" custLinFactNeighborY="4067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pPr latinLnBrk="1"/>
          <a:endParaRPr lang="ko-KR" altLang="en-US"/>
        </a:p>
      </dgm:t>
    </dgm:pt>
  </dgm:ptLst>
  <dgm:cxnLst>
    <dgm:cxn modelId="{DF458F55-61F7-4240-8099-C4A1B57C051B}" type="presOf" srcId="{0176D70E-0744-4905-B5E0-0455D2F64C29}" destId="{BBD52A0F-366F-4CE4-9031-36283A9B5A8E}" srcOrd="0" destOrd="0" presId="urn:microsoft.com/office/officeart/2005/8/layout/process2"/>
    <dgm:cxn modelId="{E6BD27EE-751D-4DD0-A878-3E8A2ABC69E5}" type="presOf" srcId="{9046C647-74AA-472E-927B-B95B944EA7BF}" destId="{722D2B7A-A7F9-4D54-A5F9-DB2392E91C40}" srcOrd="0" destOrd="0" presId="urn:microsoft.com/office/officeart/2005/8/layout/process2"/>
    <dgm:cxn modelId="{1E5534C8-63ED-44E9-8F54-37B92CC05215}" type="presOf" srcId="{E44C2C69-4596-45C8-ADF0-CF3EA75768A6}" destId="{1FA1C8A3-01C8-4ABA-94F1-68D5652BB24D}" srcOrd="0" destOrd="0" presId="urn:microsoft.com/office/officeart/2005/8/layout/process2"/>
    <dgm:cxn modelId="{D0B4FC77-DBDA-4FDA-A5A7-C22CF55992D6}" type="presOf" srcId="{1965C5C4-B552-4C33-9E45-641CF5541B1B}" destId="{D59D87FF-B72C-4563-8F70-F9D771EE5A72}" srcOrd="1" destOrd="0" presId="urn:microsoft.com/office/officeart/2005/8/layout/process2"/>
    <dgm:cxn modelId="{8C34232B-A9B3-4F77-92E4-5783BCC562ED}" type="presOf" srcId="{565BD5A5-0886-4643-A595-A57FC581D088}" destId="{5BAA9F1C-33D4-4F49-A43C-628123D023AF}" srcOrd="0" destOrd="0" presId="urn:microsoft.com/office/officeart/2005/8/layout/process2"/>
    <dgm:cxn modelId="{CB9C2737-F150-4167-94C5-5767593C4A7B}" srcId="{3CEC4FA3-C0CA-45CA-9B26-BB95D676AB5B}" destId="{9046C647-74AA-472E-927B-B95B944EA7BF}" srcOrd="3" destOrd="0" parTransId="{D54523DC-DAE1-4D10-9660-8B7E8FF48743}" sibTransId="{528CAC1D-4783-4AA0-ABC7-A4F2EAFE390D}"/>
    <dgm:cxn modelId="{4BB2E8C4-1660-4885-8848-484B74158E30}" srcId="{3CEC4FA3-C0CA-45CA-9B26-BB95D676AB5B}" destId="{B37F4FD9-05DB-4E38-9395-E1D1D333460C}" srcOrd="2" destOrd="0" parTransId="{4B8786B7-FF24-4197-B26B-13C3A6175DDB}" sibTransId="{E44C2C69-4596-45C8-ADF0-CF3EA75768A6}"/>
    <dgm:cxn modelId="{E2616B11-DD40-4528-93D3-E71685D7C313}" type="presOf" srcId="{7C972F31-4426-43E6-99B1-E92B7E8D783B}" destId="{C3221222-3A43-4E88-AC06-5169E6B30C26}" srcOrd="1" destOrd="0" presId="urn:microsoft.com/office/officeart/2005/8/layout/process2"/>
    <dgm:cxn modelId="{029AAF65-E2B7-477F-B700-1F5B574DDD9B}" type="presOf" srcId="{E6BA1429-84FF-4D69-9F3B-9B83D000098A}" destId="{071F548E-00AA-4750-97B2-D9B1E324446F}" srcOrd="0" destOrd="0" presId="urn:microsoft.com/office/officeart/2005/8/layout/process2"/>
    <dgm:cxn modelId="{164AD763-104A-4701-9F79-4D2A6238BBEE}" srcId="{3CEC4FA3-C0CA-45CA-9B26-BB95D676AB5B}" destId="{E6BA1429-84FF-4D69-9F3B-9B83D000098A}" srcOrd="0" destOrd="0" parTransId="{2A5C0C29-0469-47AB-9D0E-8B9ACAD537E8}" sibTransId="{7C972F31-4426-43E6-99B1-E92B7E8D783B}"/>
    <dgm:cxn modelId="{4C41355F-DC1B-42F6-8D1C-D110A337D9AC}" srcId="{3CEC4FA3-C0CA-45CA-9B26-BB95D676AB5B}" destId="{A757B0F4-DB40-4090-B728-1BA79930878A}" srcOrd="1" destOrd="0" parTransId="{ECF96E20-3469-44E6-87A3-715A4E52E783}" sibTransId="{1965C5C4-B552-4C33-9E45-641CF5541B1B}"/>
    <dgm:cxn modelId="{A9129E5A-78CA-491C-80E5-B8A4F26702A4}" type="presOf" srcId="{B37F4FD9-05DB-4E38-9395-E1D1D333460C}" destId="{E182A8AE-938B-4DDB-9677-9757C9A11579}" srcOrd="0" destOrd="0" presId="urn:microsoft.com/office/officeart/2005/8/layout/process2"/>
    <dgm:cxn modelId="{1B9ED966-410C-4607-B84F-CF5B2EFA2094}" type="presOf" srcId="{50AC4B52-ED63-4AF6-89A7-BA399EEDB887}" destId="{3667D08C-4C1E-4F5B-8CA8-15C02563999D}" srcOrd="0" destOrd="0" presId="urn:microsoft.com/office/officeart/2005/8/layout/process2"/>
    <dgm:cxn modelId="{D3FE07EB-5CDC-4607-93CD-5EDE81868053}" srcId="{3CEC4FA3-C0CA-45CA-9B26-BB95D676AB5B}" destId="{82E7AE93-FA53-40C5-8F1A-899C8BD82C59}" srcOrd="4" destOrd="0" parTransId="{6519CE4B-4FE3-47B8-95F7-ED48ED569EA6}" sibTransId="{50AC4B52-ED63-4AF6-89A7-BA399EEDB887}"/>
    <dgm:cxn modelId="{4586051C-3820-4480-B9FB-302C39D93AFE}" type="presOf" srcId="{50AC4B52-ED63-4AF6-89A7-BA399EEDB887}" destId="{740B0E33-3F9A-4587-9AD0-9EBDB8F83AC9}" srcOrd="1" destOrd="0" presId="urn:microsoft.com/office/officeart/2005/8/layout/process2"/>
    <dgm:cxn modelId="{6AE351C1-4EC7-4B78-B971-1E9E3D1A50B0}" type="presOf" srcId="{3CEC4FA3-C0CA-45CA-9B26-BB95D676AB5B}" destId="{57234122-9F37-42F1-9028-4AA7D8FC6918}" srcOrd="0" destOrd="0" presId="urn:microsoft.com/office/officeart/2005/8/layout/process2"/>
    <dgm:cxn modelId="{133B7989-A0AB-4439-B342-1BBCA471762F}" type="presOf" srcId="{A757B0F4-DB40-4090-B728-1BA79930878A}" destId="{3282C480-F82D-4EA3-98AA-D55007CB8148}" srcOrd="0" destOrd="0" presId="urn:microsoft.com/office/officeart/2005/8/layout/process2"/>
    <dgm:cxn modelId="{9FC57066-8C46-4864-82AF-6CFEF9256327}" type="presOf" srcId="{7C972F31-4426-43E6-99B1-E92B7E8D783B}" destId="{3D113451-98BD-4CA5-BEEF-DA04AC6176EB}" srcOrd="0" destOrd="0" presId="urn:microsoft.com/office/officeart/2005/8/layout/process2"/>
    <dgm:cxn modelId="{07263FCE-10ED-4835-9FEC-12D955A50287}" type="presOf" srcId="{528CAC1D-4783-4AA0-ABC7-A4F2EAFE390D}" destId="{03EF162E-9F1B-4EE1-A8DD-D769B688FBB5}" srcOrd="0" destOrd="0" presId="urn:microsoft.com/office/officeart/2005/8/layout/process2"/>
    <dgm:cxn modelId="{8CF3B77F-90FE-48A0-9551-56FAB80D4662}" srcId="{3CEC4FA3-C0CA-45CA-9B26-BB95D676AB5B}" destId="{0176D70E-0744-4905-B5E0-0455D2F64C29}" srcOrd="5" destOrd="0" parTransId="{CD51C28C-FCBF-43D1-BDCE-DEAB912435D0}" sibTransId="{B6130C5D-3E30-4AEC-8B30-AF59C4799584}"/>
    <dgm:cxn modelId="{109A98D6-EED0-44C6-A0A7-242885C9CA1C}" type="presOf" srcId="{528CAC1D-4783-4AA0-ABC7-A4F2EAFE390D}" destId="{C209C017-66C3-43B8-AC15-1F0702F29534}" srcOrd="1" destOrd="0" presId="urn:microsoft.com/office/officeart/2005/8/layout/process2"/>
    <dgm:cxn modelId="{14977010-2463-421D-A620-286001C8F10E}" type="presOf" srcId="{B6130C5D-3E30-4AEC-8B30-AF59C4799584}" destId="{AEBC9B97-293C-4DB2-98F1-33E850AA879A}" srcOrd="1" destOrd="0" presId="urn:microsoft.com/office/officeart/2005/8/layout/process2"/>
    <dgm:cxn modelId="{DC2741E5-0F07-4A97-9FC6-FE2F3E556F25}" type="presOf" srcId="{E44C2C69-4596-45C8-ADF0-CF3EA75768A6}" destId="{A255FBBF-16B4-40C3-A4D8-F401414BC412}" srcOrd="1" destOrd="0" presId="urn:microsoft.com/office/officeart/2005/8/layout/process2"/>
    <dgm:cxn modelId="{F6C501EB-316B-4418-9A48-4EA57EA8307F}" type="presOf" srcId="{B6130C5D-3E30-4AEC-8B30-AF59C4799584}" destId="{DB5C79AD-80C9-4372-A981-F23483134671}" srcOrd="0" destOrd="0" presId="urn:microsoft.com/office/officeart/2005/8/layout/process2"/>
    <dgm:cxn modelId="{E69C1701-C144-4A28-8A52-753DA6240B91}" srcId="{3CEC4FA3-C0CA-45CA-9B26-BB95D676AB5B}" destId="{565BD5A5-0886-4643-A595-A57FC581D088}" srcOrd="6" destOrd="0" parTransId="{59A949D7-568C-4792-BB75-3397411CA19D}" sibTransId="{F1FBE3E5-109A-402E-B2A9-8B5F9356428D}"/>
    <dgm:cxn modelId="{6432D37A-DC3B-47CB-8374-23C5379D1359}" type="presOf" srcId="{1965C5C4-B552-4C33-9E45-641CF5541B1B}" destId="{381C2A93-3C73-4E63-8A41-B10D425256BC}" srcOrd="0" destOrd="0" presId="urn:microsoft.com/office/officeart/2005/8/layout/process2"/>
    <dgm:cxn modelId="{D2E6D86D-A58D-4BE5-AD59-573F13E25585}" type="presOf" srcId="{82E7AE93-FA53-40C5-8F1A-899C8BD82C59}" destId="{B7CB1D34-AEB2-4AAC-B318-D440876C6909}" srcOrd="0" destOrd="0" presId="urn:microsoft.com/office/officeart/2005/8/layout/process2"/>
    <dgm:cxn modelId="{16F473C6-5C56-46C9-9935-AFF510FCFD87}" type="presParOf" srcId="{57234122-9F37-42F1-9028-4AA7D8FC6918}" destId="{071F548E-00AA-4750-97B2-D9B1E324446F}" srcOrd="0" destOrd="0" presId="urn:microsoft.com/office/officeart/2005/8/layout/process2"/>
    <dgm:cxn modelId="{68E339EE-0863-4DEC-A502-6F6DCDE1F695}" type="presParOf" srcId="{57234122-9F37-42F1-9028-4AA7D8FC6918}" destId="{3D113451-98BD-4CA5-BEEF-DA04AC6176EB}" srcOrd="1" destOrd="0" presId="urn:microsoft.com/office/officeart/2005/8/layout/process2"/>
    <dgm:cxn modelId="{440598D5-7DD4-4D7C-9E16-F69AFF1382F9}" type="presParOf" srcId="{3D113451-98BD-4CA5-BEEF-DA04AC6176EB}" destId="{C3221222-3A43-4E88-AC06-5169E6B30C26}" srcOrd="0" destOrd="0" presId="urn:microsoft.com/office/officeart/2005/8/layout/process2"/>
    <dgm:cxn modelId="{0820DBE0-FFC7-4560-BE9D-B3251349B4E4}" type="presParOf" srcId="{57234122-9F37-42F1-9028-4AA7D8FC6918}" destId="{3282C480-F82D-4EA3-98AA-D55007CB8148}" srcOrd="2" destOrd="0" presId="urn:microsoft.com/office/officeart/2005/8/layout/process2"/>
    <dgm:cxn modelId="{7D0291BD-FBE8-4D26-8664-12EA8CB96D45}" type="presParOf" srcId="{57234122-9F37-42F1-9028-4AA7D8FC6918}" destId="{381C2A93-3C73-4E63-8A41-B10D425256BC}" srcOrd="3" destOrd="0" presId="urn:microsoft.com/office/officeart/2005/8/layout/process2"/>
    <dgm:cxn modelId="{8D3F7E70-4123-49DD-9D04-2B900CFA27F3}" type="presParOf" srcId="{381C2A93-3C73-4E63-8A41-B10D425256BC}" destId="{D59D87FF-B72C-4563-8F70-F9D771EE5A72}" srcOrd="0" destOrd="0" presId="urn:microsoft.com/office/officeart/2005/8/layout/process2"/>
    <dgm:cxn modelId="{A9D01BC4-F51D-40DE-8741-9D367B60CA67}" type="presParOf" srcId="{57234122-9F37-42F1-9028-4AA7D8FC6918}" destId="{E182A8AE-938B-4DDB-9677-9757C9A11579}" srcOrd="4" destOrd="0" presId="urn:microsoft.com/office/officeart/2005/8/layout/process2"/>
    <dgm:cxn modelId="{68EB7CB8-D01F-4D29-8E1F-6AA8EB37C43E}" type="presParOf" srcId="{57234122-9F37-42F1-9028-4AA7D8FC6918}" destId="{1FA1C8A3-01C8-4ABA-94F1-68D5652BB24D}" srcOrd="5" destOrd="0" presId="urn:microsoft.com/office/officeart/2005/8/layout/process2"/>
    <dgm:cxn modelId="{CBB1CCB1-AC48-4FC8-B25B-96019521CA3A}" type="presParOf" srcId="{1FA1C8A3-01C8-4ABA-94F1-68D5652BB24D}" destId="{A255FBBF-16B4-40C3-A4D8-F401414BC412}" srcOrd="0" destOrd="0" presId="urn:microsoft.com/office/officeart/2005/8/layout/process2"/>
    <dgm:cxn modelId="{AE358D45-B200-4970-A603-FCBBAFE5709B}" type="presParOf" srcId="{57234122-9F37-42F1-9028-4AA7D8FC6918}" destId="{722D2B7A-A7F9-4D54-A5F9-DB2392E91C40}" srcOrd="6" destOrd="0" presId="urn:microsoft.com/office/officeart/2005/8/layout/process2"/>
    <dgm:cxn modelId="{06A53120-BF36-4C11-9F59-DB73572A7D18}" type="presParOf" srcId="{57234122-9F37-42F1-9028-4AA7D8FC6918}" destId="{03EF162E-9F1B-4EE1-A8DD-D769B688FBB5}" srcOrd="7" destOrd="0" presId="urn:microsoft.com/office/officeart/2005/8/layout/process2"/>
    <dgm:cxn modelId="{3A1D5691-C124-40D2-8CA9-6ACDE456990F}" type="presParOf" srcId="{03EF162E-9F1B-4EE1-A8DD-D769B688FBB5}" destId="{C209C017-66C3-43B8-AC15-1F0702F29534}" srcOrd="0" destOrd="0" presId="urn:microsoft.com/office/officeart/2005/8/layout/process2"/>
    <dgm:cxn modelId="{7A51D6DF-D243-4F2D-B400-4787ABD2D7D5}" type="presParOf" srcId="{57234122-9F37-42F1-9028-4AA7D8FC6918}" destId="{B7CB1D34-AEB2-4AAC-B318-D440876C6909}" srcOrd="8" destOrd="0" presId="urn:microsoft.com/office/officeart/2005/8/layout/process2"/>
    <dgm:cxn modelId="{47DC0B56-E344-4460-AD47-C18FFC0D1B41}" type="presParOf" srcId="{57234122-9F37-42F1-9028-4AA7D8FC6918}" destId="{3667D08C-4C1E-4F5B-8CA8-15C02563999D}" srcOrd="9" destOrd="0" presId="urn:microsoft.com/office/officeart/2005/8/layout/process2"/>
    <dgm:cxn modelId="{71565A6B-850F-4A64-9538-8940E4C72F0A}" type="presParOf" srcId="{3667D08C-4C1E-4F5B-8CA8-15C02563999D}" destId="{740B0E33-3F9A-4587-9AD0-9EBDB8F83AC9}" srcOrd="0" destOrd="0" presId="urn:microsoft.com/office/officeart/2005/8/layout/process2"/>
    <dgm:cxn modelId="{5BFBD257-6579-415A-B9DB-8B0C0906DBEB}" type="presParOf" srcId="{57234122-9F37-42F1-9028-4AA7D8FC6918}" destId="{BBD52A0F-366F-4CE4-9031-36283A9B5A8E}" srcOrd="10" destOrd="0" presId="urn:microsoft.com/office/officeart/2005/8/layout/process2"/>
    <dgm:cxn modelId="{8BD2C7D8-AC58-456A-9173-C9220217C27D}" type="presParOf" srcId="{57234122-9F37-42F1-9028-4AA7D8FC6918}" destId="{DB5C79AD-80C9-4372-A981-F23483134671}" srcOrd="11" destOrd="0" presId="urn:microsoft.com/office/officeart/2005/8/layout/process2"/>
    <dgm:cxn modelId="{B51BDF59-79D5-40B8-954B-236113E99AB6}" type="presParOf" srcId="{DB5C79AD-80C9-4372-A981-F23483134671}" destId="{AEBC9B97-293C-4DB2-98F1-33E850AA879A}" srcOrd="0" destOrd="0" presId="urn:microsoft.com/office/officeart/2005/8/layout/process2"/>
    <dgm:cxn modelId="{65823D8D-BD2F-4D8A-9985-90ABE8C61D56}" type="presParOf" srcId="{57234122-9F37-42F1-9028-4AA7D8FC6918}" destId="{5BAA9F1C-33D4-4F49-A43C-628123D023AF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1F548E-00AA-4750-97B2-D9B1E324446F}">
      <dsp:nvSpPr>
        <dsp:cNvPr id="0" name=""/>
        <dsp:cNvSpPr/>
      </dsp:nvSpPr>
      <dsp:spPr>
        <a:xfrm>
          <a:off x="314667" y="125842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DirectCompute</a:t>
          </a:r>
          <a:r>
            <a:rPr 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의 초기화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125842"/>
        <a:ext cx="5300849" cy="495210"/>
      </dsp:txXfrm>
    </dsp:sp>
    <dsp:sp modelId="{3D113451-98BD-4CA5-BEEF-DA04AC6176EB}">
      <dsp:nvSpPr>
        <dsp:cNvPr id="0" name=""/>
        <dsp:cNvSpPr/>
      </dsp:nvSpPr>
      <dsp:spPr>
        <a:xfrm rot="5400000">
          <a:off x="2900323" y="595989"/>
          <a:ext cx="129537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 rot="5400000">
        <a:off x="2900323" y="595989"/>
        <a:ext cx="129537" cy="222844"/>
      </dsp:txXfrm>
    </dsp:sp>
    <dsp:sp modelId="{3282C480-F82D-4EA3-98AA-D55007CB8148}">
      <dsp:nvSpPr>
        <dsp:cNvPr id="0" name=""/>
        <dsp:cNvSpPr/>
      </dsp:nvSpPr>
      <dsp:spPr>
        <a:xfrm>
          <a:off x="314667" y="793769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6667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6667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HLSL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로드 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&amp; </a:t>
          </a:r>
          <a:r>
            <a:rPr lang="en-US" altLang="ko-KR" sz="1400" b="1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ComputeShader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생성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793769"/>
        <a:ext cx="5300849" cy="495210"/>
      </dsp:txXfrm>
    </dsp:sp>
    <dsp:sp modelId="{381C2A93-3C73-4E63-8A41-B10D425256BC}">
      <dsp:nvSpPr>
        <dsp:cNvPr id="0" name=""/>
        <dsp:cNvSpPr/>
      </dsp:nvSpPr>
      <dsp:spPr>
        <a:xfrm rot="5400000">
          <a:off x="2872240" y="1301360"/>
          <a:ext cx="185703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8200"/>
                <a:satOff val="-1389"/>
                <a:lumOff val="6423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8200"/>
                <a:satOff val="-1389"/>
                <a:lumOff val="6423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8200"/>
                <a:satOff val="-1389"/>
                <a:lumOff val="64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 rot="5400000">
        <a:off x="2872240" y="1301360"/>
        <a:ext cx="185703" cy="222844"/>
      </dsp:txXfrm>
    </dsp:sp>
    <dsp:sp modelId="{E182A8AE-938B-4DDB-9677-9757C9A11579}">
      <dsp:nvSpPr>
        <dsp:cNvPr id="0" name=""/>
        <dsp:cNvSpPr/>
      </dsp:nvSpPr>
      <dsp:spPr>
        <a:xfrm>
          <a:off x="314667" y="1536585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입력을 위한 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GPU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버퍼 생성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1536585"/>
        <a:ext cx="5300849" cy="495210"/>
      </dsp:txXfrm>
    </dsp:sp>
    <dsp:sp modelId="{1FA1C8A3-01C8-4ABA-94F1-68D5652BB24D}">
      <dsp:nvSpPr>
        <dsp:cNvPr id="0" name=""/>
        <dsp:cNvSpPr/>
      </dsp:nvSpPr>
      <dsp:spPr>
        <a:xfrm rot="5400000">
          <a:off x="2890213" y="2020211"/>
          <a:ext cx="149757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6400"/>
                <a:satOff val="-2778"/>
                <a:lumOff val="12845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16400"/>
                <a:satOff val="-2778"/>
                <a:lumOff val="12845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16400"/>
                <a:satOff val="-2778"/>
                <a:lumOff val="128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 rot="5400000">
        <a:off x="2890213" y="2020211"/>
        <a:ext cx="149757" cy="222844"/>
      </dsp:txXfrm>
    </dsp:sp>
    <dsp:sp modelId="{722D2B7A-A7F9-4D54-A5F9-DB2392E91C40}">
      <dsp:nvSpPr>
        <dsp:cNvPr id="0" name=""/>
        <dsp:cNvSpPr/>
      </dsp:nvSpPr>
      <dsp:spPr>
        <a:xfrm>
          <a:off x="242752" y="2231471"/>
          <a:ext cx="5444678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GPU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버퍼의 액세스를 위한 </a:t>
          </a:r>
          <a:r>
            <a:rPr lang="ko-KR" altLang="en-US" sz="1400" b="1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뷰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생성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242752" y="2231471"/>
        <a:ext cx="5444678" cy="495210"/>
      </dsp:txXfrm>
    </dsp:sp>
    <dsp:sp modelId="{03EF162E-9F1B-4EE1-A8DD-D769B688FBB5}">
      <dsp:nvSpPr>
        <dsp:cNvPr id="0" name=""/>
        <dsp:cNvSpPr/>
      </dsp:nvSpPr>
      <dsp:spPr>
        <a:xfrm rot="5400000">
          <a:off x="2854266" y="2763026"/>
          <a:ext cx="221650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4601"/>
                <a:satOff val="-4166"/>
                <a:lumOff val="19268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24601"/>
                <a:satOff val="-4166"/>
                <a:lumOff val="19268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24601"/>
                <a:satOff val="-4166"/>
                <a:lumOff val="1926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맑은 고딕"/>
            <a:cs typeface="+mn-cs"/>
          </a:endParaRPr>
        </a:p>
      </dsp:txBody>
      <dsp:txXfrm rot="5400000">
        <a:off x="2854266" y="2763026"/>
        <a:ext cx="221650" cy="222844"/>
      </dsp:txXfrm>
    </dsp:sp>
    <dsp:sp modelId="{B7CB1D34-AEB2-4AAC-B318-D440876C6909}">
      <dsp:nvSpPr>
        <dsp:cNvPr id="0" name=""/>
        <dsp:cNvSpPr/>
      </dsp:nvSpPr>
      <dsp:spPr>
        <a:xfrm>
          <a:off x="314667" y="3022216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cap="none" spc="150" dirty="0" err="1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뷰의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 바인딩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3022216"/>
        <a:ext cx="5300849" cy="495210"/>
      </dsp:txXfrm>
    </dsp:sp>
    <dsp:sp modelId="{3667D08C-4C1E-4F5B-8CA8-15C02563999D}">
      <dsp:nvSpPr>
        <dsp:cNvPr id="0" name=""/>
        <dsp:cNvSpPr/>
      </dsp:nvSpPr>
      <dsp:spPr>
        <a:xfrm rot="5400000">
          <a:off x="2876782" y="3523750"/>
          <a:ext cx="176619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2801"/>
                <a:satOff val="-5555"/>
                <a:lumOff val="2569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32801"/>
                <a:satOff val="-5555"/>
                <a:lumOff val="2569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32801"/>
                <a:satOff val="-5555"/>
                <a:lumOff val="256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 rot="5400000">
        <a:off x="2876782" y="3523750"/>
        <a:ext cx="176619" cy="222844"/>
      </dsp:txXfrm>
    </dsp:sp>
    <dsp:sp modelId="{BBD52A0F-366F-4CE4-9031-36283A9B5A8E}">
      <dsp:nvSpPr>
        <dsp:cNvPr id="0" name=""/>
        <dsp:cNvSpPr/>
      </dsp:nvSpPr>
      <dsp:spPr>
        <a:xfrm>
          <a:off x="314667" y="3752918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3333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3333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+mn-ea"/>
              <a:cs typeface="+mn-cs"/>
            </a:rPr>
            <a:t>HLSL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을 통한 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GPU </a:t>
          </a: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실행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3752918"/>
        <a:ext cx="5300849" cy="495210"/>
      </dsp:txXfrm>
    </dsp:sp>
    <dsp:sp modelId="{DB5C79AD-80C9-4372-A981-F23483134671}">
      <dsp:nvSpPr>
        <dsp:cNvPr id="0" name=""/>
        <dsp:cNvSpPr/>
      </dsp:nvSpPr>
      <dsp:spPr>
        <a:xfrm rot="5400000">
          <a:off x="2884536" y="4244114"/>
          <a:ext cx="161111" cy="2228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1001"/>
                <a:satOff val="-6944"/>
                <a:lumOff val="32113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-41001"/>
                <a:satOff val="-6944"/>
                <a:lumOff val="32113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-41001"/>
                <a:satOff val="-6944"/>
                <a:lumOff val="321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cap="none" spc="15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 rot="5400000">
        <a:off x="2884536" y="4244114"/>
        <a:ext cx="161111" cy="222844"/>
      </dsp:txXfrm>
    </dsp:sp>
    <dsp:sp modelId="{5BAA9F1C-33D4-4F49-A43C-628123D023AF}">
      <dsp:nvSpPr>
        <dsp:cNvPr id="0" name=""/>
        <dsp:cNvSpPr/>
      </dsp:nvSpPr>
      <dsp:spPr>
        <a:xfrm>
          <a:off x="314667" y="4462943"/>
          <a:ext cx="5300849" cy="495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">
              <a:rot lat="0" lon="0" rev="10800000"/>
            </a:lightRig>
          </a:scene3d>
          <a:sp3d>
            <a:bevelT w="27940" h="12700"/>
            <a:contourClr>
              <a:srgbClr val="DDDDDD"/>
            </a:contourClr>
          </a:sp3d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최종 결과의 복사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/>
          </a:r>
          <a:b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</a:b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</a:rPr>
            <a:t>( GPU </a:t>
          </a:r>
          <a:r>
            <a:rPr lang="en-US" altLang="ko-KR" sz="1400" b="1" kern="1200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/>
              <a:ea typeface="맑은 고딕"/>
              <a:cs typeface="+mn-cs"/>
              <a:sym typeface="Wingdings" pitchFamily="2" charset="2"/>
            </a:rPr>
            <a:t> CPU )</a:t>
          </a:r>
          <a:endParaRPr lang="en-US" sz="1400" b="1" kern="1200" cap="none" spc="150" dirty="0">
            <a:ln w="11430"/>
            <a:solidFill>
              <a:srgbClr val="F8F8F8"/>
            </a:solidFill>
            <a:effectLst>
              <a:outerShdw blurRad="25400" algn="tl" rotWithShape="0">
                <a:srgbClr val="000000">
                  <a:alpha val="43000"/>
                </a:srgbClr>
              </a:outerShdw>
            </a:effectLst>
            <a:latin typeface="맑은 고딕"/>
            <a:ea typeface="+mn-ea"/>
            <a:cs typeface="+mn-cs"/>
          </a:endParaRPr>
        </a:p>
      </dsp:txBody>
      <dsp:txXfrm>
        <a:off x="314667" y="4462943"/>
        <a:ext cx="5300849" cy="495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275D5-85F4-490C-B4E8-B239465176E4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9A4E4-7E0B-4629-8011-D4625B0821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2" y="1597820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4" y="3305175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1600200"/>
            <a:ext cx="2238375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47950" y="1600200"/>
            <a:ext cx="2238375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4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2" y="204788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8" y="275035"/>
            <a:ext cx="1157287" cy="585073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275035"/>
            <a:ext cx="3319463" cy="585073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ck Layou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50"/>
            <a:ext cx="8382000" cy="1500411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9492"/>
            <a:ext cx="7772400" cy="3348371"/>
          </a:xfrm>
        </p:spPr>
        <p:txBody>
          <a:bodyPr>
            <a:normAutofit/>
          </a:bodyPr>
          <a:lstStyle>
            <a:lvl1pPr algn="l">
              <a:defRPr sz="66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20" y="3705876"/>
            <a:ext cx="6400800" cy="1314450"/>
          </a:xfrm>
        </p:spPr>
        <p:txBody>
          <a:bodyPr/>
          <a:lstStyle>
            <a:lvl1pPr marL="0" indent="0" algn="r">
              <a:buNone/>
              <a:defRPr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860540"/>
          </a:xfrm>
        </p:spPr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2544-89EE-4DE6-8BEF-43B8A4069780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8D305-A896-4422-8C3E-D8C6694B4277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7" name="그림 개체 틀 6"/>
          <p:cNvSpPr>
            <a:spLocks noGrp="1"/>
          </p:cNvSpPr>
          <p:nvPr>
            <p:ph type="pic" sz="quarter" idx="13"/>
          </p:nvPr>
        </p:nvSpPr>
        <p:spPr>
          <a:xfrm>
            <a:off x="5724129" y="1329612"/>
            <a:ext cx="2592387" cy="2808685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16861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2888"/>
            <a:ext cx="8382000" cy="49978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1085850"/>
            <a:ext cx="8382000" cy="14801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2619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648D-FA15-430A-8AB6-9362B511CD4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CE7CC-63B1-48F6-88E8-395D07C251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2011-11-09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>
                <a:solidFill>
                  <a:srgbClr val="D1FB7A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D1FB7A">
                  <a:tint val="75000"/>
                </a:srgb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sts2010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/>
          </p:nvPr>
        </p:nvSpPr>
        <p:spPr>
          <a:xfrm>
            <a:off x="1043608" y="1347614"/>
            <a:ext cx="7056784" cy="1152128"/>
          </a:xfrm>
        </p:spPr>
        <p:txBody>
          <a:bodyPr>
            <a:noAutofit/>
          </a:bodyPr>
          <a:lstStyle/>
          <a:p>
            <a:r>
              <a:rPr lang="en-US" altLang="ko-KR" sz="6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DirectX11 </a:t>
            </a:r>
            <a:r>
              <a:rPr lang="ko-KR" altLang="en-US" sz="6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이야기</a:t>
            </a:r>
            <a:endParaRPr lang="ko-KR" altLang="en-US" sz="6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부제목 2"/>
          <p:cNvSpPr>
            <a:spLocks noGrp="1"/>
          </p:cNvSpPr>
          <p:nvPr>
            <p:ph type="subTitle" idx="1"/>
          </p:nvPr>
        </p:nvSpPr>
        <p:spPr>
          <a:xfrm>
            <a:off x="2483768" y="3363838"/>
            <a:ext cx="6400800" cy="1656488"/>
          </a:xfrm>
        </p:spPr>
        <p:txBody>
          <a:bodyPr>
            <a:normAutofit fontScale="62500" lnSpcReduction="20000"/>
          </a:bodyPr>
          <a:lstStyle/>
          <a:p>
            <a:pPr algn="r">
              <a:lnSpc>
                <a:spcPct val="170000"/>
              </a:lnSpc>
            </a:pPr>
            <a:r>
              <a:rPr lang="ko-KR" alt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조 진현</a:t>
            </a: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 GOGN )</a:t>
            </a:r>
          </a:p>
          <a:p>
            <a:pPr algn="r">
              <a:lnSpc>
                <a:spcPct val="170000"/>
              </a:lnSpc>
            </a:pP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Microsoft DirectX MVP</a:t>
            </a:r>
          </a:p>
          <a:p>
            <a:pPr algn="r">
              <a:lnSpc>
                <a:spcPct val="170000"/>
              </a:lnSpc>
            </a:pP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VS2010 </a:t>
            </a:r>
            <a:r>
              <a:rPr lang="ko-KR" alt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팀 </a:t>
            </a:r>
            <a:r>
              <a:rPr lang="ko-KR" altLang="en-US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블로그</a:t>
            </a: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 </a:t>
            </a: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  <a:hlinkClick r:id="rId2"/>
              </a:rPr>
              <a:t>www.vsts2010.net</a:t>
            </a:r>
            <a:r>
              <a:rPr lang="en-US" altLang="ko-K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)</a:t>
            </a:r>
            <a:endParaRPr lang="ko-KR" altLang="en-U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1099" y="1347614"/>
            <a:ext cx="79641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어떤 </a:t>
            </a:r>
            <a:r>
              <a:rPr lang="en-US" altLang="ko-KR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3D API</a:t>
            </a:r>
            <a:r>
              <a:rPr lang="ko-KR" altLang="en-U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</a:t>
            </a:r>
            <a:endParaRPr lang="en-US" altLang="ko-KR" sz="72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7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사용하고 </a:t>
            </a:r>
            <a:r>
              <a:rPr lang="ko-KR" altLang="en-U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계십니까</a:t>
            </a:r>
            <a:r>
              <a:rPr lang="en-US" altLang="ko-KR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84" y="915566"/>
            <a:ext cx="9061620" cy="320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현재 </a:t>
            </a:r>
            <a:r>
              <a:rPr lang="en-US" altLang="ko-KR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DX </a:t>
            </a:r>
            <a:r>
              <a:rPr lang="ko-KR" altLang="en-US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최신 버전은</a:t>
            </a:r>
            <a:endParaRPr lang="en-US" altLang="ko-KR" sz="72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72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DirectX 11.1</a:t>
            </a:r>
            <a:endParaRPr lang="en-US" altLang="ko-KR" sz="7200" b="1" dirty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cfuture.net/attach/1/91615314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15566"/>
            <a:ext cx="5383410" cy="37620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1099" y="1563638"/>
            <a:ext cx="7964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9 </a:t>
            </a:r>
            <a:r>
              <a:rPr lang="en-US" altLang="ko-KR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 11</a:t>
            </a:r>
            <a:endParaRPr lang="en-US" altLang="ko-KR" sz="7200" b="1" dirty="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435846"/>
            <a:ext cx="8702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끊어진 흐름을 채우자</a:t>
            </a:r>
            <a:r>
              <a:rPr lang="en-US" altLang="ko-KR" sz="6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6600" b="1" dirty="0">
              <a:solidFill>
                <a:schemeClr val="accent6">
                  <a:lumMod val="40000"/>
                  <a:lumOff val="6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박민근\Pictures\사본 -101024-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31590"/>
            <a:ext cx="2396480" cy="372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401191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 </a:t>
            </a:r>
            <a:r>
              <a:rPr lang="ko-KR" altLang="en-US" sz="3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이 분이 얘기하시기를</a:t>
            </a:r>
            <a:r>
              <a:rPr lang="en-US" altLang="ko-KR" sz="3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…</a:t>
            </a:r>
            <a:endParaRPr lang="en-US" altLang="ko-KR" sz="3200" b="1" dirty="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29047"/>
            <a:ext cx="55446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D1FB7A"/>
                </a:solidFill>
              </a:rPr>
              <a:t>DX 8 -&gt; DX 9 </a:t>
            </a:r>
          </a:p>
          <a:p>
            <a:r>
              <a:rPr lang="ko-KR" altLang="en-US" sz="3200" dirty="0" smtClean="0">
                <a:solidFill>
                  <a:srgbClr val="D1FB7A"/>
                </a:solidFill>
              </a:rPr>
              <a:t>성형 전 </a:t>
            </a:r>
            <a:r>
              <a:rPr lang="en-US" altLang="ko-KR" sz="3200" dirty="0" smtClean="0">
                <a:solidFill>
                  <a:srgbClr val="D1FB7A"/>
                </a:solidFill>
              </a:rPr>
              <a:t>-&gt; </a:t>
            </a:r>
            <a:r>
              <a:rPr lang="ko-KR" altLang="en-US" sz="3200" dirty="0" smtClean="0">
                <a:solidFill>
                  <a:srgbClr val="D1FB7A"/>
                </a:solidFill>
              </a:rPr>
              <a:t>성형 후</a:t>
            </a:r>
            <a:endParaRPr lang="en-US" altLang="ko-KR" sz="3200" dirty="0">
              <a:solidFill>
                <a:srgbClr val="D1FB7A"/>
              </a:solidFill>
            </a:endParaRPr>
          </a:p>
        </p:txBody>
      </p:sp>
      <p:pic>
        <p:nvPicPr>
          <p:cNvPr id="6148" name="Picture 4" descr="http://postfiles2.naver.net/20100616_17/hoonclinic_12766720109599oOEY_jpg/%EC%9C%A0%EC%9D%B4%EC%84%B1%ED%98%95%EC%A0%84_hoonclinic.jpg?type=w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51670"/>
            <a:ext cx="3048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postfiles4.naver.net/20100616_99/hoonclinic_1276672011328E9Edb_jpg/%EC%9C%A0%EC%9D%B4%EC%84%B1%ED%98%95%ED%9B%84_hoonclinic.jpg?type=w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46819"/>
            <a:ext cx="3048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오른쪽 화살표 3"/>
          <p:cNvSpPr/>
          <p:nvPr/>
        </p:nvSpPr>
        <p:spPr>
          <a:xfrm>
            <a:off x="3995936" y="3003798"/>
            <a:ext cx="1368152" cy="86409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415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58627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29047"/>
            <a:ext cx="5544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rgbClr val="D1FB7A"/>
                </a:solidFill>
              </a:rPr>
              <a:t>DX 9 -&gt; DX 10 (11)</a:t>
            </a:r>
            <a:endParaRPr lang="en-US" altLang="ko-KR" sz="3200" dirty="0">
              <a:solidFill>
                <a:srgbClr val="D1FB7A"/>
              </a:solidFill>
            </a:endParaRPr>
          </a:p>
          <a:p>
            <a:r>
              <a:rPr lang="ko-KR" altLang="en-US" sz="3200" dirty="0" smtClean="0">
                <a:solidFill>
                  <a:srgbClr val="D1FB7A"/>
                </a:solidFill>
              </a:rPr>
              <a:t>완전히 새로운 </a:t>
            </a:r>
            <a:r>
              <a:rPr lang="ko-KR" altLang="en-US" sz="3200" dirty="0" err="1" smtClean="0">
                <a:solidFill>
                  <a:srgbClr val="D1FB7A"/>
                </a:solidFill>
              </a:rPr>
              <a:t>아키텍쳐</a:t>
            </a:r>
            <a:endParaRPr lang="en-US" altLang="ko-KR" sz="3200" dirty="0">
              <a:solidFill>
                <a:srgbClr val="D1FB7A"/>
              </a:solidFill>
            </a:endParaRPr>
          </a:p>
        </p:txBody>
      </p:sp>
      <p:pic>
        <p:nvPicPr>
          <p:cNvPr id="7170" name="Picture 2" descr="http://cafefiles.naver.net/20101105_144/showyourface_1288891488519S0Mp8_jpg/bfc0b3aab9cc_5moyhan_showyourfa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33500"/>
            <a:ext cx="2286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ostfiles12.naver.net/20101106_11/vusalwl_1289054175665pI4ms_JPEG/12%281%29.jpg?type=w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25352"/>
            <a:ext cx="2381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오른쪽 화살표 4"/>
          <p:cNvSpPr/>
          <p:nvPr/>
        </p:nvSpPr>
        <p:spPr>
          <a:xfrm>
            <a:off x="3707904" y="2806452"/>
            <a:ext cx="1728192" cy="86409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415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1631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1099" y="987574"/>
            <a:ext cx="79641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무엇이 </a:t>
            </a:r>
            <a:r>
              <a:rPr lang="en-US" altLang="ko-KR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  <a:p>
            <a:pPr algn="ctr"/>
            <a:r>
              <a:rPr lang="ko-KR" altLang="en-US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어떻게 </a:t>
            </a:r>
            <a:r>
              <a:rPr lang="en-US" altLang="ko-KR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  <a:p>
            <a:pPr algn="ctr"/>
            <a:r>
              <a:rPr lang="ko-KR" altLang="en-US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왜 </a:t>
            </a:r>
            <a:r>
              <a:rPr lang="en-US" altLang="ko-KR" sz="7200" b="1" dirty="0" smtClean="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7200" b="1" dirty="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o\Pictures\noriter_pimage_view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9925" y="2139702"/>
            <a:ext cx="2724150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95536" y="699542"/>
            <a:ext cx="855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핵심적인 이슈만</a:t>
            </a:r>
            <a:r>
              <a:rPr lang="en-US" altLang="ko-KR" sz="7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…</a:t>
            </a:r>
            <a:endParaRPr lang="en-US" altLang="ko-KR" sz="7200" b="1" dirty="0">
              <a:solidFill>
                <a:schemeClr val="accent6">
                  <a:lumMod val="40000"/>
                  <a:lumOff val="6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84" y="195486"/>
            <a:ext cx="9061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버전이 올라갈 수록</a:t>
            </a:r>
            <a:endParaRPr lang="en-US" altLang="ko-KR" sz="66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0" y="1603702"/>
            <a:ext cx="6624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더 </a:t>
            </a:r>
            <a:r>
              <a:rPr lang="ko-KR" altLang="en-US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빠르고</a:t>
            </a:r>
            <a:endParaRPr lang="en-US" altLang="ko-KR" sz="5400" b="1" dirty="0" smtClean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  <a:p>
            <a:pPr algn="just"/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더 </a:t>
            </a:r>
            <a:r>
              <a:rPr lang="ko-KR" altLang="en-US" sz="54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안정적이고</a:t>
            </a:r>
            <a:endParaRPr lang="en-US" altLang="ko-KR" sz="5400" b="1" dirty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  <a:p>
            <a:pPr algn="just"/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더 </a:t>
            </a:r>
            <a:r>
              <a:rPr lang="ko-KR" altLang="en-US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풍부하고</a:t>
            </a:r>
            <a:endParaRPr lang="en-US" altLang="ko-KR" sz="5400" b="1" dirty="0" smtClean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  <a:p>
            <a:pPr algn="just"/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더 </a:t>
            </a:r>
            <a:r>
              <a:rPr lang="en-US" altLang="ko-KR" sz="5400" b="1" dirty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…</a:t>
            </a:r>
          </a:p>
        </p:txBody>
      </p:sp>
      <p:pic>
        <p:nvPicPr>
          <p:cNvPr id="2050" name="Picture 2" descr="http://t1.gstatic.com/images?q=tbn:ANd9GcR-5xTcadFbJMpJ-fgr69xjay7WEuJ7Mn5i3zMEq9Cx7arZUJ7xJ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610"/>
            <a:ext cx="2054786" cy="3542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75477"/>
            <a:ext cx="8558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핵심적인 이슈</a:t>
            </a:r>
            <a:r>
              <a:rPr lang="en-US" altLang="ko-KR" sz="72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??</a:t>
            </a:r>
            <a:endParaRPr lang="en-US" altLang="ko-KR" sz="7200" b="1" dirty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84" y="195486"/>
            <a:ext cx="9061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시대는 점점</a:t>
            </a:r>
            <a:r>
              <a:rPr lang="en-US" altLang="ko-KR" sz="4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1800" y="1603702"/>
            <a:ext cx="6624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Multi </a:t>
            </a:r>
            <a:r>
              <a:rPr lang="en-US" altLang="ko-KR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Thread</a:t>
            </a:r>
          </a:p>
          <a:p>
            <a:pPr algn="just"/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Multi </a:t>
            </a:r>
            <a:r>
              <a:rPr lang="en-US" altLang="ko-KR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CPU</a:t>
            </a:r>
            <a:endParaRPr lang="en-US" altLang="ko-KR" sz="5400" b="1" dirty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  <a:p>
            <a:pPr algn="just"/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Multi</a:t>
            </a:r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just"/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Multi </a:t>
            </a:r>
            <a:r>
              <a:rPr lang="en-US" altLang="ko-KR" sz="54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APU</a:t>
            </a:r>
            <a:endParaRPr lang="en-US" altLang="ko-KR" sz="5400" b="1" dirty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482" name="Picture 2" descr="C:\Users\Jo\Pictures\dfag_1-rkddbsgk35.jpg"/>
          <p:cNvPicPr>
            <a:picLocks noChangeAspect="1" noChangeArrowheads="1"/>
          </p:cNvPicPr>
          <p:nvPr/>
        </p:nvPicPr>
        <p:blipFill>
          <a:blip r:embed="rId2" cstate="print"/>
          <a:srcRect l="24177" t="7672" r="19465" b="9246"/>
          <a:stretch>
            <a:fillRect/>
          </a:stretch>
        </p:blipFill>
        <p:spPr bwMode="auto">
          <a:xfrm>
            <a:off x="179512" y="1779662"/>
            <a:ext cx="2555193" cy="3102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직사각형 5"/>
          <p:cNvSpPr/>
          <p:nvPr/>
        </p:nvSpPr>
        <p:spPr>
          <a:xfrm rot="20069474">
            <a:off x="8943083" y="-2410905"/>
            <a:ext cx="8201284" cy="923330"/>
          </a:xfrm>
          <a:prstGeom prst="rect">
            <a:avLst/>
          </a:prstGeom>
          <a:solidFill>
            <a:sysClr val="windowText" lastClr="000000">
              <a:tint val="100000"/>
              <a:shade val="100000"/>
              <a:hueMod val="100000"/>
              <a:satMod val="100000"/>
            </a:sysClr>
          </a:solidFill>
          <a:ln w="31750" cap="flat" cmpd="sng" algn="ctr">
            <a:solidFill>
              <a:sysClr val="window" lastClr="FFFFFF"/>
            </a:solidFill>
            <a:prstDash val="solid"/>
          </a:ln>
          <a:effectLst>
            <a:outerShdw blurRad="76200" dist="38100" dir="2400000" algn="br">
              <a:srgbClr val="000000">
                <a:alpha val="70588"/>
              </a:srgb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latinLnBrk="0">
              <a:defRPr/>
            </a:pPr>
            <a:r>
              <a:rPr lang="ko-KR" altLang="en-US" sz="5400" b="1" kern="0" dirty="0" smtClean="0">
                <a:ln w="11430"/>
                <a:gradFill>
                  <a:gsLst>
                    <a:gs pos="0">
                      <a:srgbClr val="E47963">
                        <a:tint val="90000"/>
                        <a:satMod val="120000"/>
                      </a:srgbClr>
                    </a:gs>
                    <a:gs pos="25000">
                      <a:srgbClr val="E47963">
                        <a:tint val="93000"/>
                        <a:satMod val="120000"/>
                      </a:srgbClr>
                    </a:gs>
                    <a:gs pos="50000">
                      <a:srgbClr val="E47963">
                        <a:shade val="89000"/>
                        <a:satMod val="110000"/>
                      </a:srgbClr>
                    </a:gs>
                    <a:gs pos="75000">
                      <a:srgbClr val="E47963">
                        <a:tint val="93000"/>
                        <a:satMod val="120000"/>
                      </a:srgbClr>
                    </a:gs>
                    <a:gs pos="100000">
                      <a:srgbClr val="E47963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하드웨어가 변하기 시작</a:t>
            </a:r>
            <a:r>
              <a:rPr lang="en-US" altLang="ko-KR" sz="5400" b="1" kern="0" dirty="0" smtClean="0">
                <a:ln w="11430"/>
                <a:gradFill>
                  <a:gsLst>
                    <a:gs pos="0">
                      <a:srgbClr val="E47963">
                        <a:tint val="90000"/>
                        <a:satMod val="120000"/>
                      </a:srgbClr>
                    </a:gs>
                    <a:gs pos="25000">
                      <a:srgbClr val="E47963">
                        <a:tint val="93000"/>
                        <a:satMod val="120000"/>
                      </a:srgbClr>
                    </a:gs>
                    <a:gs pos="50000">
                      <a:srgbClr val="E47963">
                        <a:shade val="89000"/>
                        <a:satMod val="110000"/>
                      </a:srgbClr>
                    </a:gs>
                    <a:gs pos="75000">
                      <a:srgbClr val="E47963">
                        <a:tint val="93000"/>
                        <a:satMod val="120000"/>
                      </a:srgbClr>
                    </a:gs>
                    <a:gs pos="100000">
                      <a:srgbClr val="E47963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!!!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6.35838E-7 L -0.89497 0.7937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8" y="3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779662"/>
            <a:ext cx="870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갑자기 하드웨어가 </a:t>
            </a:r>
            <a:endParaRPr lang="en-US" altLang="ko-KR" sz="72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변했다니</a:t>
            </a:r>
            <a:r>
              <a:rPr lang="en-US" altLang="ko-KR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7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340" y="1347614"/>
            <a:ext cx="2268780" cy="2520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아래쪽 화살표 4"/>
          <p:cNvSpPr/>
          <p:nvPr/>
        </p:nvSpPr>
        <p:spPr bwMode="auto">
          <a:xfrm flipV="1">
            <a:off x="5817602" y="1347614"/>
            <a:ext cx="914638" cy="2615127"/>
          </a:xfrm>
          <a:prstGeom prst="downArrow">
            <a:avLst/>
          </a:prstGeom>
          <a:gradFill rotWithShape="1">
            <a:gsLst>
              <a:gs pos="0">
                <a:srgbClr val="056CB6">
                  <a:shade val="58000"/>
                  <a:satMod val="150000"/>
                </a:srgbClr>
              </a:gs>
              <a:gs pos="72000">
                <a:srgbClr val="056CB6">
                  <a:tint val="90000"/>
                  <a:satMod val="135000"/>
                </a:srgbClr>
              </a:gs>
              <a:gs pos="100000">
                <a:srgbClr val="056CB6">
                  <a:tint val="80000"/>
                  <a:satMod val="15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321" y="1845584"/>
            <a:ext cx="1157541" cy="144624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5" name="그룹 14"/>
          <p:cNvGrpSpPr/>
          <p:nvPr/>
        </p:nvGrpSpPr>
        <p:grpSpPr>
          <a:xfrm>
            <a:off x="5799833" y="339502"/>
            <a:ext cx="2660599" cy="4676615"/>
            <a:chOff x="7636911" y="1436914"/>
            <a:chExt cx="3539743" cy="5057193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36911" y="1436914"/>
              <a:ext cx="1542986" cy="1446246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33668" y="1436914"/>
              <a:ext cx="1542986" cy="1446246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36911" y="3377682"/>
              <a:ext cx="1542986" cy="1446246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33668" y="3377682"/>
              <a:ext cx="1542986" cy="1446246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0" name="타원 9"/>
            <p:cNvSpPr/>
            <p:nvPr/>
          </p:nvSpPr>
          <p:spPr bwMode="auto">
            <a:xfrm>
              <a:off x="9311951" y="5113176"/>
              <a:ext cx="317241" cy="354563"/>
            </a:xfrm>
            <a:prstGeom prst="ellipse">
              <a:avLst/>
            </a:prstGeom>
            <a:gradFill rotWithShape="1">
              <a:gsLst>
                <a:gs pos="0">
                  <a:srgbClr val="056CB6">
                    <a:shade val="58000"/>
                    <a:satMod val="150000"/>
                  </a:srgbClr>
                </a:gs>
                <a:gs pos="72000">
                  <a:srgbClr val="056CB6">
                    <a:tint val="90000"/>
                    <a:satMod val="135000"/>
                  </a:srgbClr>
                </a:gs>
                <a:gs pos="100000">
                  <a:srgbClr val="056CB6">
                    <a:tint val="80000"/>
                    <a:satMod val="155000"/>
                  </a:srgbClr>
                </a:gs>
              </a:gsLst>
              <a:lin ang="16200000" scaled="0"/>
            </a:gradFill>
            <a:ln>
              <a:noFill/>
              <a:headEnd type="none" w="med" len="med"/>
              <a:tailEnd type="none" w="med" len="med"/>
            </a:ln>
            <a:effectLst>
              <a:outerShdw blurRad="50800" dist="381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soft" dir="tl">
                <a:rot lat="0" lon="0" rev="20000000"/>
              </a:lightRig>
            </a:scene3d>
            <a:sp3d prstMaterial="matte">
              <a:bevelT w="63500" h="63500" prst="coolSlant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1" name="타원 10"/>
            <p:cNvSpPr/>
            <p:nvPr/>
          </p:nvSpPr>
          <p:spPr bwMode="auto">
            <a:xfrm>
              <a:off x="9311951" y="5654352"/>
              <a:ext cx="317241" cy="354563"/>
            </a:xfrm>
            <a:prstGeom prst="ellipse">
              <a:avLst/>
            </a:prstGeom>
            <a:gradFill rotWithShape="1">
              <a:gsLst>
                <a:gs pos="0">
                  <a:srgbClr val="056CB6">
                    <a:shade val="58000"/>
                    <a:satMod val="150000"/>
                  </a:srgbClr>
                </a:gs>
                <a:gs pos="72000">
                  <a:srgbClr val="056CB6">
                    <a:tint val="90000"/>
                    <a:satMod val="135000"/>
                  </a:srgbClr>
                </a:gs>
                <a:gs pos="100000">
                  <a:srgbClr val="056CB6">
                    <a:tint val="80000"/>
                    <a:satMod val="155000"/>
                  </a:srgbClr>
                </a:gs>
              </a:gsLst>
              <a:lin ang="16200000" scaled="0"/>
            </a:gradFill>
            <a:ln>
              <a:noFill/>
              <a:headEnd type="none" w="med" len="med"/>
              <a:tailEnd type="none" w="med" len="med"/>
            </a:ln>
            <a:effectLst>
              <a:outerShdw blurRad="50800" dist="381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soft" dir="tl">
                <a:rot lat="0" lon="0" rev="20000000"/>
              </a:lightRig>
            </a:scene3d>
            <a:sp3d prstMaterial="matte">
              <a:bevelT w="63500" h="63500" prst="coolSlant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" name="타원 11"/>
            <p:cNvSpPr/>
            <p:nvPr/>
          </p:nvSpPr>
          <p:spPr bwMode="auto">
            <a:xfrm>
              <a:off x="9311951" y="6139544"/>
              <a:ext cx="317241" cy="354563"/>
            </a:xfrm>
            <a:prstGeom prst="ellipse">
              <a:avLst/>
            </a:prstGeom>
            <a:gradFill rotWithShape="1">
              <a:gsLst>
                <a:gs pos="0">
                  <a:srgbClr val="056CB6">
                    <a:shade val="58000"/>
                    <a:satMod val="150000"/>
                  </a:srgbClr>
                </a:gs>
                <a:gs pos="72000">
                  <a:srgbClr val="056CB6">
                    <a:tint val="90000"/>
                    <a:satMod val="135000"/>
                  </a:srgbClr>
                </a:gs>
                <a:gs pos="100000">
                  <a:srgbClr val="056CB6">
                    <a:tint val="80000"/>
                    <a:satMod val="155000"/>
                  </a:srgbClr>
                </a:gs>
              </a:gsLst>
              <a:lin ang="16200000" scaled="0"/>
            </a:gradFill>
            <a:ln>
              <a:noFill/>
              <a:headEnd type="none" w="med" len="med"/>
              <a:tailEnd type="none" w="med" len="med"/>
            </a:ln>
            <a:effectLst>
              <a:outerShdw blurRad="50800" dist="381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soft" dir="tl">
                <a:rot lat="0" lon="0" rev="20000000"/>
              </a:lightRig>
            </a:scene3d>
            <a:sp3d prstMaterial="matte">
              <a:bevelT w="63500" h="63500" prst="coolSlant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13" name="오른쪽 화살표 12"/>
          <p:cNvSpPr/>
          <p:nvPr/>
        </p:nvSpPr>
        <p:spPr bwMode="auto">
          <a:xfrm>
            <a:off x="3135956" y="2127725"/>
            <a:ext cx="1581951" cy="914400"/>
          </a:xfrm>
          <a:prstGeom prst="rightArrow">
            <a:avLst/>
          </a:prstGeom>
          <a:gradFill rotWithShape="1">
            <a:gsLst>
              <a:gs pos="0">
                <a:srgbClr val="FFFFFF"/>
              </a:gs>
              <a:gs pos="72000">
                <a:srgbClr val="056CB6">
                  <a:tint val="90000"/>
                  <a:satMod val="135000"/>
                </a:srgbClr>
              </a:gs>
              <a:gs pos="100000">
                <a:srgbClr val="056CB6">
                  <a:tint val="80000"/>
                  <a:satMod val="15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779662"/>
            <a:ext cx="870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지금은 패러다임이</a:t>
            </a:r>
            <a:endParaRPr lang="en-US" altLang="ko-KR" sz="72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변했습니다</a:t>
            </a:r>
            <a:r>
              <a:rPr lang="en-US" altLang="ko-KR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7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84" y="915566"/>
            <a:ext cx="9061620" cy="2331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우리가 하는 일은</a:t>
            </a:r>
            <a:endParaRPr lang="en-US" altLang="ko-KR" sz="60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6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API</a:t>
            </a:r>
            <a:r>
              <a:rPr lang="ko-KR" altLang="en-US" sz="6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를 제어</a:t>
            </a:r>
            <a:r>
              <a:rPr lang="ko-KR" altLang="en-US" sz="4400" b="1" dirty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하는 것입니다</a:t>
            </a:r>
            <a:r>
              <a:rPr lang="en-US" altLang="ko-KR" sz="4400" b="1" dirty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987824" y="2542831"/>
            <a:ext cx="3191582" cy="74481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ko-KR" altLang="en-US" sz="3200" b="1" kern="0" spc="15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하드웨어 변화</a:t>
            </a:r>
            <a:endParaRPr lang="en-US" altLang="ko-KR" sz="3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24128" y="4155926"/>
            <a:ext cx="3191582" cy="7392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3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API </a:t>
            </a:r>
            <a:r>
              <a:rPr lang="ko-KR" altLang="en-US" sz="3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의 변화</a:t>
            </a:r>
            <a:endParaRPr lang="en-US" altLang="ko-KR" sz="3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102671"/>
            <a:ext cx="3191582" cy="74481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ko-KR" altLang="en-US" sz="3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패러다임 변화</a:t>
            </a:r>
            <a:endParaRPr lang="en-US" altLang="ko-KR" sz="3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84" y="195486"/>
            <a:ext cx="9061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핵심적인 이슈란</a:t>
            </a:r>
            <a:r>
              <a:rPr lang="en-US" altLang="ko-KR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6" name="그룹 4"/>
          <p:cNvGrpSpPr/>
          <p:nvPr/>
        </p:nvGrpSpPr>
        <p:grpSpPr>
          <a:xfrm>
            <a:off x="390010" y="1655572"/>
            <a:ext cx="3893958" cy="3409793"/>
            <a:chOff x="1398483" y="2180946"/>
            <a:chExt cx="2998152" cy="4363420"/>
          </a:xfrm>
        </p:grpSpPr>
        <p:grpSp>
          <p:nvGrpSpPr>
            <p:cNvPr id="7" name="그룹 3"/>
            <p:cNvGrpSpPr/>
            <p:nvPr/>
          </p:nvGrpSpPr>
          <p:grpSpPr>
            <a:xfrm>
              <a:off x="1941007" y="2180946"/>
              <a:ext cx="2129949" cy="3043036"/>
              <a:chOff x="7636911" y="1436914"/>
              <a:chExt cx="3539743" cy="5057193"/>
            </a:xfrm>
          </p:grpSpPr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636911" y="1436914"/>
                <a:ext cx="1542986" cy="1446246"/>
              </a:xfrm>
              <a:prstGeom prst="ellipse">
                <a:avLst/>
              </a:prstGeom>
              <a:ln w="190500" cap="rnd">
                <a:solidFill>
                  <a:srgbClr val="C8C6BD"/>
                </a:solidFill>
                <a:prstDash val="solid"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33668" y="1436914"/>
                <a:ext cx="1542986" cy="1446246"/>
              </a:xfrm>
              <a:prstGeom prst="ellipse">
                <a:avLst/>
              </a:prstGeom>
              <a:ln w="190500" cap="rnd">
                <a:solidFill>
                  <a:srgbClr val="C8C6BD"/>
                </a:solidFill>
                <a:prstDash val="solid"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636911" y="3377682"/>
                <a:ext cx="1542986" cy="1446246"/>
              </a:xfrm>
              <a:prstGeom prst="ellipse">
                <a:avLst/>
              </a:prstGeom>
              <a:ln w="190500" cap="rnd">
                <a:solidFill>
                  <a:srgbClr val="C8C6BD"/>
                </a:solidFill>
                <a:prstDash val="solid"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9633668" y="3377682"/>
                <a:ext cx="1542986" cy="1446246"/>
              </a:xfrm>
              <a:prstGeom prst="ellipse">
                <a:avLst/>
              </a:prstGeom>
              <a:ln w="190500" cap="rnd">
                <a:solidFill>
                  <a:srgbClr val="C8C6BD"/>
                </a:solidFill>
                <a:prstDash val="solid"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13" name="타원 12"/>
              <p:cNvSpPr/>
              <p:nvPr/>
            </p:nvSpPr>
            <p:spPr bwMode="auto">
              <a:xfrm>
                <a:off x="9311951" y="5113176"/>
                <a:ext cx="317241" cy="354563"/>
              </a:xfrm>
              <a:prstGeom prst="ellipse">
                <a:avLst/>
              </a:prstGeom>
              <a:gradFill rotWithShape="1">
                <a:gsLst>
                  <a:gs pos="0">
                    <a:srgbClr val="056CB6">
                      <a:shade val="58000"/>
                      <a:satMod val="150000"/>
                    </a:srgbClr>
                  </a:gs>
                  <a:gs pos="72000">
                    <a:srgbClr val="056CB6">
                      <a:tint val="90000"/>
                      <a:satMod val="135000"/>
                    </a:srgbClr>
                  </a:gs>
                  <a:gs pos="100000">
                    <a:srgbClr val="056CB6">
                      <a:tint val="80000"/>
                      <a:satMod val="155000"/>
                    </a:srgbClr>
                  </a:gs>
                </a:gsLst>
                <a:lin ang="16200000" scaled="0"/>
              </a:gradFill>
              <a:ln>
                <a:noFill/>
                <a:headEnd type="none" w="med" len="med"/>
                <a:tailEnd type="none" w="med" len="med"/>
              </a:ln>
              <a:effectLst>
                <a:outerShdw blurRad="50800" dist="381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l">
                  <a:rot lat="0" lon="0" rev="20000000"/>
                </a:lightRig>
              </a:scene3d>
              <a:sp3d prstMaterial="matte">
                <a:bevelT w="63500" h="63500" prst="coolSlant"/>
              </a:sp3d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099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4" name="타원 13"/>
              <p:cNvSpPr/>
              <p:nvPr/>
            </p:nvSpPr>
            <p:spPr bwMode="auto">
              <a:xfrm>
                <a:off x="9311951" y="5654352"/>
                <a:ext cx="317241" cy="354563"/>
              </a:xfrm>
              <a:prstGeom prst="ellipse">
                <a:avLst/>
              </a:prstGeom>
              <a:gradFill rotWithShape="1">
                <a:gsLst>
                  <a:gs pos="0">
                    <a:srgbClr val="056CB6">
                      <a:shade val="58000"/>
                      <a:satMod val="150000"/>
                    </a:srgbClr>
                  </a:gs>
                  <a:gs pos="72000">
                    <a:srgbClr val="056CB6">
                      <a:tint val="90000"/>
                      <a:satMod val="135000"/>
                    </a:srgbClr>
                  </a:gs>
                  <a:gs pos="100000">
                    <a:srgbClr val="056CB6">
                      <a:tint val="80000"/>
                      <a:satMod val="155000"/>
                    </a:srgbClr>
                  </a:gs>
                </a:gsLst>
                <a:lin ang="16200000" scaled="0"/>
              </a:gradFill>
              <a:ln>
                <a:noFill/>
                <a:headEnd type="none" w="med" len="med"/>
                <a:tailEnd type="none" w="med" len="med"/>
              </a:ln>
              <a:effectLst>
                <a:outerShdw blurRad="50800" dist="381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l">
                  <a:rot lat="0" lon="0" rev="20000000"/>
                </a:lightRig>
              </a:scene3d>
              <a:sp3d prstMaterial="matte">
                <a:bevelT w="63500" h="63500" prst="coolSlant"/>
              </a:sp3d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099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15" name="타원 14"/>
              <p:cNvSpPr/>
              <p:nvPr/>
            </p:nvSpPr>
            <p:spPr bwMode="auto">
              <a:xfrm>
                <a:off x="9311951" y="6139544"/>
                <a:ext cx="317241" cy="354563"/>
              </a:xfrm>
              <a:prstGeom prst="ellipse">
                <a:avLst/>
              </a:prstGeom>
              <a:gradFill rotWithShape="1">
                <a:gsLst>
                  <a:gs pos="0">
                    <a:srgbClr val="056CB6">
                      <a:shade val="58000"/>
                      <a:satMod val="150000"/>
                    </a:srgbClr>
                  </a:gs>
                  <a:gs pos="72000">
                    <a:srgbClr val="056CB6">
                      <a:tint val="90000"/>
                      <a:satMod val="135000"/>
                    </a:srgbClr>
                  </a:gs>
                  <a:gs pos="100000">
                    <a:srgbClr val="056CB6">
                      <a:tint val="80000"/>
                      <a:satMod val="155000"/>
                    </a:srgbClr>
                  </a:gs>
                </a:gsLst>
                <a:lin ang="16200000" scaled="0"/>
              </a:gradFill>
              <a:ln>
                <a:noFill/>
                <a:headEnd type="none" w="med" len="med"/>
                <a:tailEnd type="none" w="med" len="med"/>
              </a:ln>
              <a:effectLst>
                <a:outerShdw blurRad="50800" dist="381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l">
                  <a:rot lat="0" lon="0" rev="20000000"/>
                </a:lightRig>
              </a:scene3d>
              <a:sp3d prstMaterial="matte">
                <a:bevelT w="63500" h="63500" prst="coolSlant"/>
              </a:sp3d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099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>
            <a:xfrm>
              <a:off x="1398483" y="5717274"/>
              <a:ext cx="2998152" cy="8270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3600" b="1" dirty="0">
                  <a:solidFill>
                    <a:srgbClr val="FFFF00"/>
                  </a:solidFill>
                  <a:latin typeface="나눔고딕" pitchFamily="50" charset="-127"/>
                  <a:ea typeface="나눔고딕" pitchFamily="50" charset="-127"/>
                </a:rPr>
                <a:t>멀티 코어 활용</a:t>
              </a:r>
              <a:endParaRPr lang="en-US" altLang="ko-KR" sz="3600" b="1" dirty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6" name="그룹 14"/>
          <p:cNvGrpSpPr/>
          <p:nvPr/>
        </p:nvGrpSpPr>
        <p:grpSpPr>
          <a:xfrm>
            <a:off x="4891159" y="1445327"/>
            <a:ext cx="3893956" cy="3592418"/>
            <a:chOff x="7398450" y="1947244"/>
            <a:chExt cx="2998152" cy="4597122"/>
          </a:xfrm>
        </p:grpSpPr>
        <p:grpSp>
          <p:nvGrpSpPr>
            <p:cNvPr id="17" name="그룹 13"/>
            <p:cNvGrpSpPr/>
            <p:nvPr/>
          </p:nvGrpSpPr>
          <p:grpSpPr>
            <a:xfrm>
              <a:off x="7772120" y="1947244"/>
              <a:ext cx="2373964" cy="3286752"/>
              <a:chOff x="6481937" y="2088911"/>
              <a:chExt cx="2875007" cy="3980447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481937" y="2088911"/>
                <a:ext cx="2857500" cy="202882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  <p:pic>
            <p:nvPicPr>
              <p:cNvPr id="20" name="Picture 4" descr="http://www.fotoya.net/PhotoyaThumb/2007/03/22/00/00/633388455705625000_baa69249-2156-410e-9a39-4ce3f2f86029.jpg.larg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538630" y="4306412"/>
                <a:ext cx="2818314" cy="1762946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</p:grpSp>
        <p:sp>
          <p:nvSpPr>
            <p:cNvPr id="18" name="직사각형 17"/>
            <p:cNvSpPr/>
            <p:nvPr/>
          </p:nvSpPr>
          <p:spPr>
            <a:xfrm>
              <a:off x="7398450" y="5717273"/>
              <a:ext cx="2998152" cy="82709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latinLnBrk="0">
                <a:defRPr/>
              </a:pPr>
              <a:r>
                <a:rPr lang="en-US" altLang="ko-KR" sz="3600" b="1" dirty="0">
                  <a:solidFill>
                    <a:srgbClr val="FFFF00"/>
                  </a:solidFill>
                  <a:latin typeface="나눔고딕" pitchFamily="50" charset="-127"/>
                  <a:ea typeface="나눔고딕" pitchFamily="50" charset="-127"/>
                </a:rPr>
                <a:t>GPU </a:t>
              </a:r>
              <a:r>
                <a:rPr lang="ko-KR" altLang="en-US" sz="3600" b="1" dirty="0">
                  <a:solidFill>
                    <a:srgbClr val="FFFF00"/>
                  </a:solidFill>
                  <a:latin typeface="나눔고딕" pitchFamily="50" charset="-127"/>
                  <a:ea typeface="나눔고딕" pitchFamily="50" charset="-127"/>
                </a:rPr>
                <a:t>활용</a:t>
              </a:r>
              <a:endParaRPr lang="en-US" altLang="ko-KR" sz="3600" b="1" dirty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067694"/>
            <a:ext cx="8702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이제 시작합니다</a:t>
            </a:r>
            <a:r>
              <a:rPr lang="en-US" altLang="ko-KR" sz="7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7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563638"/>
            <a:ext cx="870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우리 </a:t>
            </a:r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OS </a:t>
            </a:r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의 변화가 </a:t>
            </a:r>
            <a:endParaRPr lang="en-US" altLang="ko-KR" sz="7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+mn-ea"/>
            </a:endParaRPr>
          </a:p>
          <a:p>
            <a:pPr algn="ctr"/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변했어요</a:t>
            </a:r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~</a:t>
            </a:r>
            <a:endParaRPr lang="en-US" altLang="ko-KR" sz="7200" b="1" dirty="0">
              <a:solidFill>
                <a:schemeClr val="accent6">
                  <a:lumMod val="20000"/>
                  <a:lumOff val="8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ds18.egloos.com/pds/201007/19/16/f0099116_4c43bbe6a1a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7694"/>
            <a:ext cx="3436238" cy="24206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9048" t="37079" r="49947" b="29397"/>
          <a:stretch>
            <a:fillRect/>
          </a:stretch>
        </p:blipFill>
        <p:spPr bwMode="auto">
          <a:xfrm>
            <a:off x="4929131" y="1990330"/>
            <a:ext cx="3737432" cy="25256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1506" name="Picture 2" descr="C:\Users\Jo\Pictures\c0027676_4a025abd962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275606"/>
            <a:ext cx="4610100" cy="3609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884" y="3867894"/>
            <a:ext cx="9061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철저히 외면 당한 </a:t>
            </a:r>
            <a:r>
              <a:rPr lang="en-US" altLang="ko-KR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DirectX 10</a:t>
            </a:r>
          </a:p>
        </p:txBody>
      </p:sp>
      <p:pic>
        <p:nvPicPr>
          <p:cNvPr id="3074" name="Picture 2" descr="C:\Users\Jo\Pictures\633387760481093750_c21a846f-e402-43f0-8b38-7e54fb5a1279_jpg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627534"/>
            <a:ext cx="3810000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563638"/>
            <a:ext cx="870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왜 </a:t>
            </a:r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DirectX 10 </a:t>
            </a:r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 </a:t>
            </a:r>
            <a:endParaRPr lang="en-US" altLang="ko-KR" sz="7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주목해야 하는가</a:t>
            </a:r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72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987574"/>
            <a:ext cx="8702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처음부터 새롭게</a:t>
            </a:r>
            <a:endParaRPr lang="en-US" altLang="ko-KR" sz="72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코딩 했습니다</a:t>
            </a:r>
            <a:r>
              <a:rPr lang="en-US" altLang="ko-KR" sz="7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!!!</a:t>
            </a:r>
            <a:endParaRPr lang="en-US" altLang="ko-KR" sz="72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891" y="3458493"/>
            <a:ext cx="870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어떤 기준으로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en-US" altLang="ko-KR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누구 마음대로</a:t>
            </a:r>
            <a:r>
              <a:rPr lang="en-US" altLang="ko-KR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 )</a:t>
            </a:r>
            <a:endParaRPr lang="en-US" altLang="ko-KR" sz="4400" b="1" dirty="0" smtClean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1243662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Asynchronous!</a:t>
            </a:r>
          </a:p>
          <a:p>
            <a:pPr algn="ctr"/>
            <a:r>
              <a:rPr lang="en-US" altLang="ko-KR" sz="72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Multi-thread!</a:t>
            </a:r>
          </a:p>
          <a:p>
            <a:pPr algn="ctr"/>
            <a:r>
              <a:rPr lang="en-US" altLang="ko-KR" sz="7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</a:rPr>
              <a:t>Display List!</a:t>
            </a:r>
            <a:endParaRPr lang="ko-KR" altLang="en-US" sz="7200" b="1" dirty="0">
              <a:solidFill>
                <a:schemeClr val="accent4">
                  <a:lumMod val="60000"/>
                  <a:lumOff val="4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35646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Vista OS</a:t>
            </a:r>
            <a:r>
              <a:rPr lang="ko-KR" altLang="en-US" sz="66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en-US" altLang="ko-KR" sz="66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DirectX 10</a:t>
            </a:r>
          </a:p>
          <a:p>
            <a:pPr algn="ctr"/>
            <a:r>
              <a:rPr lang="en-US" altLang="ko-KR" sz="6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W7 OS</a:t>
            </a:r>
            <a:r>
              <a:rPr lang="ko-KR" altLang="en-US" sz="6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en-US" altLang="ko-KR" sz="6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DirectX 10.1</a:t>
            </a:r>
            <a:endParaRPr lang="en-US" altLang="ko-KR" sz="66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Jo\Pictures\sggsdsgdg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8033" y="2905126"/>
            <a:ext cx="2633454" cy="2238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9512" y="483518"/>
            <a:ext cx="87849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DirectX 10 </a:t>
            </a:r>
            <a:r>
              <a:rPr lang="ko-KR" alt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은 </a:t>
            </a:r>
            <a:endParaRPr lang="en-US" altLang="ko-KR" sz="54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XP </a:t>
            </a:r>
            <a:r>
              <a:rPr lang="ko-KR" alt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에서 실행되지 않습니다</a:t>
            </a:r>
            <a:r>
              <a:rPr lang="en-US" altLang="ko-KR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1891" y="2355726"/>
            <a:ext cx="870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왜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en-US" altLang="ko-KR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돈에 환장한 </a:t>
            </a:r>
            <a:r>
              <a:rPr lang="en-US" altLang="ko-KR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MS</a:t>
            </a:r>
            <a:r>
              <a:rPr lang="ko-KR" altLang="en-US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라서</a:t>
            </a:r>
            <a:r>
              <a:rPr lang="en-US" altLang="ko-KR" sz="2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 )</a:t>
            </a:r>
            <a:endParaRPr lang="en-US" altLang="ko-KR" sz="4400" b="1" dirty="0" smtClean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pds21.egloos.com/pds/201105/15/67/b0145367_4dcf6d43c9447.jpg"/>
          <p:cNvPicPr>
            <a:picLocks noChangeAspect="1" noChangeArrowheads="1"/>
          </p:cNvPicPr>
          <p:nvPr/>
        </p:nvPicPr>
        <p:blipFill>
          <a:blip r:embed="rId2" cstate="print"/>
          <a:srcRect r="49463"/>
          <a:stretch>
            <a:fillRect/>
          </a:stretch>
        </p:blipFill>
        <p:spPr bwMode="auto">
          <a:xfrm>
            <a:off x="2915816" y="1275606"/>
            <a:ext cx="3321398" cy="2428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331640" y="3696002"/>
            <a:ext cx="6480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공학적 마인드</a:t>
            </a:r>
            <a:endParaRPr lang="en-US" altLang="ko-KR" sz="66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69532" y="428229"/>
            <a:ext cx="3509970" cy="4335114"/>
            <a:chOff x="954578" y="1428736"/>
            <a:chExt cx="7065471" cy="5214974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954579" y="1428736"/>
              <a:ext cx="3331670" cy="357190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Win32 Application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4669355" y="1428736"/>
              <a:ext cx="3331670" cy="357190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Win32 Application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4669355" y="2909896"/>
              <a:ext cx="3331670" cy="1662112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002060"/>
                  </a:solidFill>
                </a:rPr>
                <a:t>GDI</a:t>
              </a:r>
              <a:endParaRPr lang="ko-KR" altLang="en-US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954579" y="2909896"/>
              <a:ext cx="3331670" cy="50006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002060"/>
                  </a:solidFill>
                </a:rPr>
                <a:t>Direct3D API</a:t>
              </a:r>
              <a:endParaRPr lang="ko-KR" altLang="en-US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954579" y="4053280"/>
              <a:ext cx="1760033" cy="5000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056CB6"/>
                  </a:solidFill>
                </a:rPr>
                <a:t>HAL Device</a:t>
              </a:r>
              <a:endParaRPr lang="ko-KR" altLang="en-US" sz="1200" b="1" dirty="0">
                <a:solidFill>
                  <a:srgbClr val="056CB6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954578" y="5286350"/>
              <a:ext cx="7065471" cy="357228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Device Driver Interface ( DDI )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954578" y="6286482"/>
              <a:ext cx="7065471" cy="357228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Graphics Hardware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12" name="위쪽/아래쪽 화살표 11"/>
            <p:cNvSpPr/>
            <p:nvPr/>
          </p:nvSpPr>
          <p:spPr>
            <a:xfrm>
              <a:off x="2500297" y="1912776"/>
              <a:ext cx="145197" cy="801844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3" name="위쪽/아래쪽 화살표 12"/>
            <p:cNvSpPr/>
            <p:nvPr/>
          </p:nvSpPr>
          <p:spPr>
            <a:xfrm>
              <a:off x="6143635" y="1912776"/>
              <a:ext cx="145197" cy="801844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4" name="위쪽/아래쪽 화살표 13"/>
            <p:cNvSpPr/>
            <p:nvPr/>
          </p:nvSpPr>
          <p:spPr>
            <a:xfrm>
              <a:off x="1785918" y="4615453"/>
              <a:ext cx="120412" cy="497721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5" name="위쪽/아래쪽 화살표 14"/>
            <p:cNvSpPr/>
            <p:nvPr/>
          </p:nvSpPr>
          <p:spPr>
            <a:xfrm>
              <a:off x="6215074" y="4643446"/>
              <a:ext cx="120412" cy="497721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6" name="위쪽/아래쪽 화살표 15"/>
            <p:cNvSpPr/>
            <p:nvPr/>
          </p:nvSpPr>
          <p:spPr>
            <a:xfrm>
              <a:off x="6229373" y="5706833"/>
              <a:ext cx="128577" cy="514370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7" name="위쪽/아래쪽 화살표 16"/>
            <p:cNvSpPr/>
            <p:nvPr/>
          </p:nvSpPr>
          <p:spPr>
            <a:xfrm>
              <a:off x="1785918" y="5706833"/>
              <a:ext cx="128577" cy="514370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8" name="위쪽/아래쪽 화살표 17"/>
            <p:cNvSpPr/>
            <p:nvPr/>
          </p:nvSpPr>
          <p:spPr>
            <a:xfrm>
              <a:off x="1785937" y="3462319"/>
              <a:ext cx="128577" cy="514370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19" name="위쪽/아래쪽 화살표 18"/>
            <p:cNvSpPr/>
            <p:nvPr/>
          </p:nvSpPr>
          <p:spPr>
            <a:xfrm>
              <a:off x="3477957" y="3514782"/>
              <a:ext cx="165350" cy="1635160"/>
            </a:xfrm>
            <a:prstGeom prst="up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796784" y="298345"/>
            <a:ext cx="4023688" cy="4598282"/>
            <a:chOff x="1928794" y="1428736"/>
            <a:chExt cx="5748356" cy="5214974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1928794" y="1428736"/>
              <a:ext cx="5743600" cy="357190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Win32 Application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2000232" y="4714883"/>
              <a:ext cx="5643602" cy="57150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002060"/>
                  </a:solidFill>
                </a:rPr>
                <a:t>DXGI</a:t>
              </a:r>
              <a:endParaRPr lang="ko-KR" altLang="en-US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078529" y="6000713"/>
              <a:ext cx="5598621" cy="642997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Kernel-mode Driver. </a:t>
              </a:r>
            </a:p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Hardware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1928794" y="2500307"/>
              <a:ext cx="2309831" cy="35719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Direct3D API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1928794" y="3500438"/>
              <a:ext cx="2309831" cy="357190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User-Mode Driver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5286380" y="2500306"/>
              <a:ext cx="2309832" cy="1357323"/>
            </a:xfrm>
            <a:prstGeom prst="roundRect">
              <a:avLst/>
            </a:prstGeom>
            <a:solidFill>
              <a:schemeClr val="bg1"/>
            </a:solidFill>
            <a:ln w="63500">
              <a:noFill/>
            </a:ln>
            <a:scene3d>
              <a:camera prst="orthographicFront"/>
              <a:lightRig rig="threePt" dir="t"/>
            </a:scene3d>
            <a:sp3d extrusionH="76200" prstMaterial="softEdge">
              <a:bevelT/>
              <a:bevelB/>
              <a:extrusionClr>
                <a:schemeClr val="accent2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Future</a:t>
              </a:r>
            </a:p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Graphics</a:t>
              </a:r>
            </a:p>
            <a:p>
              <a:pPr algn="ctr" defTabSz="914363" latinLnBrk="0"/>
              <a:r>
                <a:rPr lang="en-US" altLang="ko-KR" sz="1200" b="1" dirty="0" smtClean="0">
                  <a:solidFill>
                    <a:srgbClr val="525051">
                      <a:lumMod val="50000"/>
                    </a:srgbClr>
                  </a:solidFill>
                </a:rPr>
                <a:t>Components</a:t>
              </a:r>
              <a:endParaRPr lang="ko-KR" altLang="en-US" sz="1200" b="1" dirty="0">
                <a:solidFill>
                  <a:srgbClr val="525051">
                    <a:lumMod val="50000"/>
                  </a:srgbClr>
                </a:solidFill>
              </a:endParaRPr>
            </a:p>
          </p:txBody>
        </p:sp>
        <p:sp>
          <p:nvSpPr>
            <p:cNvPr id="27" name="아래쪽 화살표 26"/>
            <p:cNvSpPr/>
            <p:nvPr/>
          </p:nvSpPr>
          <p:spPr>
            <a:xfrm>
              <a:off x="6286512" y="1928802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28" name="아래쪽 화살표 27"/>
            <p:cNvSpPr/>
            <p:nvPr/>
          </p:nvSpPr>
          <p:spPr>
            <a:xfrm>
              <a:off x="6286512" y="4071942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29" name="아래쪽 화살표 28"/>
            <p:cNvSpPr/>
            <p:nvPr/>
          </p:nvSpPr>
          <p:spPr>
            <a:xfrm>
              <a:off x="2928926" y="4071942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30" name="아래쪽 화살표 29"/>
            <p:cNvSpPr/>
            <p:nvPr/>
          </p:nvSpPr>
          <p:spPr>
            <a:xfrm>
              <a:off x="2928926" y="1928802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31" name="아래쪽 화살표 30"/>
            <p:cNvSpPr/>
            <p:nvPr/>
          </p:nvSpPr>
          <p:spPr>
            <a:xfrm>
              <a:off x="2928926" y="2928934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32" name="아래쪽 화살표 31"/>
            <p:cNvSpPr/>
            <p:nvPr/>
          </p:nvSpPr>
          <p:spPr>
            <a:xfrm>
              <a:off x="4572000" y="2000239"/>
              <a:ext cx="357190" cy="2562235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33" name="아래쪽 화살표 32"/>
            <p:cNvSpPr/>
            <p:nvPr/>
          </p:nvSpPr>
          <p:spPr>
            <a:xfrm>
              <a:off x="4587452" y="5376488"/>
              <a:ext cx="357190" cy="50006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endParaRPr lang="ko-KR" altLang="en-US" sz="16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5" y="2139702"/>
            <a:ext cx="89289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XPDM</a:t>
            </a:r>
            <a:r>
              <a:rPr lang="en-US" altLang="ko-KR" sz="60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40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</a:t>
            </a:r>
            <a:r>
              <a:rPr lang="en-US" altLang="ko-KR" sz="60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 </a:t>
            </a:r>
            <a:r>
              <a:rPr lang="en-US" altLang="ko-KR" sz="6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WDDM</a:t>
            </a:r>
            <a:endParaRPr lang="en-US" altLang="ko-KR" sz="6000" b="1" dirty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04" y="627534"/>
            <a:ext cx="668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문제가 있었으니</a:t>
            </a:r>
            <a:r>
              <a:rPr lang="en-US" altLang="ko-KR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바꾼 것이겠죠</a:t>
            </a:r>
            <a:r>
              <a:rPr lang="en-US" altLang="ko-KR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339502"/>
            <a:ext cx="8702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WDDM</a:t>
            </a:r>
            <a:r>
              <a:rPr lang="ko-KR" alt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은</a:t>
            </a:r>
            <a:endParaRPr lang="en-US" altLang="ko-KR" sz="54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GPU </a:t>
            </a:r>
            <a:r>
              <a:rPr lang="ko-KR" alt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활용을 위한 </a:t>
            </a:r>
            <a:endParaRPr lang="en-US" altLang="ko-KR" sz="54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새로운 모델입니다</a:t>
            </a:r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874" y="3507854"/>
            <a:ext cx="87025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Vista OS</a:t>
            </a:r>
            <a:r>
              <a:rPr lang="ko-KR" altLang="en-US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en-US" altLang="ko-KR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WDDM 1.0</a:t>
            </a:r>
          </a:p>
          <a:p>
            <a:pPr algn="r"/>
            <a:r>
              <a:rPr lang="en-US" altLang="ko-KR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W7 OS</a:t>
            </a:r>
            <a:r>
              <a:rPr lang="ko-KR" altLang="en-US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en-US" altLang="ko-KR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WDDM 1.1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89" y="483518"/>
            <a:ext cx="905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OS </a:t>
            </a:r>
            <a:r>
              <a:rPr lang="ko-KR" altLang="en-US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가 </a:t>
            </a:r>
            <a:r>
              <a:rPr lang="en-US" altLang="ko-KR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GPU</a:t>
            </a:r>
            <a:r>
              <a:rPr lang="ko-KR" altLang="en-US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활용한다는 것은</a:t>
            </a:r>
            <a:endParaRPr lang="en-US" altLang="ko-KR" sz="36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491630"/>
            <a:ext cx="6048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- GPU </a:t>
            </a:r>
            <a:r>
              <a:rPr lang="ko-KR" altLang="en-US" sz="48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스케줄러</a:t>
            </a:r>
            <a:endParaRPr lang="en-US" altLang="ko-KR" sz="4800" b="1" dirty="0" smtClean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48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- GPU </a:t>
            </a:r>
            <a:r>
              <a:rPr lang="ko-KR" altLang="en-US" sz="48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메모리 관리자</a:t>
            </a:r>
            <a:endParaRPr lang="en-US" altLang="ko-KR" sz="4800" b="1" dirty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891" y="3579862"/>
            <a:ext cx="87025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GPU</a:t>
            </a:r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가 처리한 결과를 </a:t>
            </a:r>
            <a:endParaRPr lang="en-US" altLang="ko-KR" sz="4400" b="1" dirty="0" smtClean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4400" b="1" dirty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C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PU</a:t>
            </a:r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에서 접근 가능한가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6185" t="28991" r="79554" b="11795"/>
          <a:stretch>
            <a:fillRect/>
          </a:stretch>
        </p:blipFill>
        <p:spPr bwMode="auto">
          <a:xfrm>
            <a:off x="3995936" y="182804"/>
            <a:ext cx="2689760" cy="47891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20420" t="31742" r="65411" b="7540"/>
          <a:stretch>
            <a:fillRect/>
          </a:stretch>
        </p:blipFill>
        <p:spPr bwMode="auto">
          <a:xfrm>
            <a:off x="467544" y="195486"/>
            <a:ext cx="2746984" cy="47639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직사각형 5"/>
          <p:cNvSpPr/>
          <p:nvPr/>
        </p:nvSpPr>
        <p:spPr>
          <a:xfrm>
            <a:off x="3959440" y="211644"/>
            <a:ext cx="2736304" cy="33701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1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DirectX 10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67544" y="211644"/>
            <a:ext cx="2736304" cy="33701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1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DirectX 9</a:t>
            </a:r>
          </a:p>
        </p:txBody>
      </p:sp>
      <p:sp>
        <p:nvSpPr>
          <p:cNvPr id="8" name="타원 7"/>
          <p:cNvSpPr/>
          <p:nvPr/>
        </p:nvSpPr>
        <p:spPr>
          <a:xfrm>
            <a:off x="4633122" y="2283718"/>
            <a:ext cx="1008112" cy="504056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156176" y="3579862"/>
            <a:ext cx="2736304" cy="4593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ComputeShader</a:t>
            </a:r>
            <a:endParaRPr lang="en-US" altLang="ko-KR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4499992" y="3867894"/>
            <a:ext cx="1728192" cy="504056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724128" y="2355726"/>
            <a:ext cx="2736304" cy="4593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StreamOut</a:t>
            </a:r>
            <a:endParaRPr lang="en-US" altLang="ko-KR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635646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XP OS </a:t>
            </a:r>
            <a:r>
              <a:rPr lang="ko-KR" alt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endParaRPr lang="en-US" altLang="ko-KR" sz="54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GPU </a:t>
            </a:r>
            <a:r>
              <a:rPr lang="ko-KR" alt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처리 능력이 없습니다</a:t>
            </a:r>
            <a:r>
              <a:rPr lang="en-US" altLang="ko-KR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891" y="627534"/>
            <a:ext cx="87025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그렇다면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, XP </a:t>
            </a:r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에서 </a:t>
            </a:r>
            <a:endParaRPr lang="en-US" altLang="ko-KR" sz="4400" b="1" dirty="0" smtClean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DX10 </a:t>
            </a:r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그래픽카드를 사용한다면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</p:txBody>
      </p:sp>
      <p:pic>
        <p:nvPicPr>
          <p:cNvPr id="8" name="Picture 2" descr="C:\Users\Jo\Pictures\imagesCA20C0Q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99742"/>
            <a:ext cx="3024336" cy="2208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563638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코드의 수정은 </a:t>
            </a:r>
            <a:endParaRPr lang="en-US" altLang="ko-KR" sz="5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위험도를 증가시킵니다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771550"/>
            <a:ext cx="88569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DirectX9 </a:t>
            </a:r>
            <a:r>
              <a:rPr lang="ko-KR" altLang="en-US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는 싱글 코어 기반의 </a:t>
            </a:r>
            <a:r>
              <a:rPr lang="en-US" altLang="ko-KR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API</a:t>
            </a:r>
          </a:p>
          <a:p>
            <a:pPr algn="r"/>
            <a:r>
              <a:rPr lang="en-US" altLang="ko-KR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DirectX10 </a:t>
            </a:r>
            <a:r>
              <a:rPr lang="ko-KR" altLang="en-US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은 멀티 코어 기반의 </a:t>
            </a:r>
            <a:r>
              <a:rPr lang="en-US" altLang="ko-KR" sz="4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1891" y="3088580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XP </a:t>
            </a:r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는 싱글 코어의 종료를 </a:t>
            </a:r>
            <a:endParaRPr lang="en-US" altLang="ko-KR" sz="5400" b="1" dirty="0" smtClean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알리는 </a:t>
            </a:r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OS</a:t>
            </a:r>
            <a:r>
              <a:rPr lang="ko-KR" altLang="en-US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입니다</a:t>
            </a:r>
            <a:r>
              <a:rPr lang="en-US" altLang="ko-KR" sz="5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rgbClr val="FFFF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899" y="1347614"/>
            <a:ext cx="85585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DirectX11 </a:t>
            </a:r>
            <a:r>
              <a:rPr lang="ko-KR" altLang="en-US" sz="6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은</a:t>
            </a:r>
            <a:endParaRPr lang="en-US" altLang="ko-KR" sz="60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6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6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" pitchFamily="50" charset="-127"/>
                <a:ea typeface="나눔고딕" pitchFamily="50" charset="-127"/>
              </a:rPr>
              <a:t>의 확장판입니다</a:t>
            </a:r>
            <a:endParaRPr lang="en-US" altLang="ko-KR" sz="6000" b="1" dirty="0">
              <a:solidFill>
                <a:schemeClr val="accent6">
                  <a:lumMod val="40000"/>
                  <a:lumOff val="6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563638"/>
            <a:ext cx="8702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렌더링을</a:t>
            </a:r>
            <a:r>
              <a:rPr lang="ko-KR" alt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위해서 </a:t>
            </a:r>
            <a:endParaRPr lang="en-US" altLang="ko-KR" sz="4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멀티 코어를 활용해 봅시다</a:t>
            </a:r>
            <a:r>
              <a:rPr lang="en-US" altLang="ko-KR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!!!</a:t>
            </a:r>
            <a:endParaRPr lang="en-US" altLang="ko-KR" sz="4800" b="1" dirty="0">
              <a:solidFill>
                <a:schemeClr val="accent6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JinHyun\AppData\Local\Microsoft\Windows\Temporary Internet Files\Content.IE5\KJ94CPDT\MC9002921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48785" y="2390956"/>
            <a:ext cx="1445308" cy="183154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2435" y="2557404"/>
            <a:ext cx="1157541" cy="144624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2" name="그룹 13"/>
          <p:cNvGrpSpPr/>
          <p:nvPr/>
        </p:nvGrpSpPr>
        <p:grpSpPr>
          <a:xfrm>
            <a:off x="6790978" y="1563638"/>
            <a:ext cx="1780937" cy="3286752"/>
            <a:chOff x="6481937" y="2088911"/>
            <a:chExt cx="2875007" cy="398044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81937" y="2088911"/>
              <a:ext cx="2857500" cy="20288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8" name="Picture 4" descr="http://www.fotoya.net/PhotoyaThumb/2007/03/22/00/00/633388455705625000_baa69249-2156-410e-9a39-4ce3f2f86029.jpg.large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38630" y="4306412"/>
              <a:ext cx="2818314" cy="17629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sp>
        <p:nvSpPr>
          <p:cNvPr id="9" name="오른쪽 화살표 8"/>
          <p:cNvSpPr/>
          <p:nvPr/>
        </p:nvSpPr>
        <p:spPr bwMode="auto">
          <a:xfrm>
            <a:off x="2400927" y="2922603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0" name="오른쪽 화살표 9"/>
          <p:cNvSpPr/>
          <p:nvPr/>
        </p:nvSpPr>
        <p:spPr bwMode="auto">
          <a:xfrm>
            <a:off x="5458431" y="2922603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JinHyun\AppData\Local\Microsoft\Windows\Temporary Internet Files\Content.IE5\KJ94CPDT\MC9002921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03" y="1694886"/>
            <a:ext cx="1441272" cy="1826428"/>
          </a:xfrm>
          <a:prstGeom prst="rect">
            <a:avLst/>
          </a:prstGeom>
          <a:noFill/>
        </p:spPr>
      </p:pic>
      <p:grpSp>
        <p:nvGrpSpPr>
          <p:cNvPr id="2" name="그룹 13"/>
          <p:cNvGrpSpPr/>
          <p:nvPr/>
        </p:nvGrpSpPr>
        <p:grpSpPr>
          <a:xfrm>
            <a:off x="6871864" y="843558"/>
            <a:ext cx="1775966" cy="3277576"/>
            <a:chOff x="6481937" y="2088911"/>
            <a:chExt cx="2875007" cy="398044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81937" y="2088911"/>
              <a:ext cx="2857500" cy="20288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7" name="Picture 4" descr="http://www.fotoya.net/PhotoyaThumb/2007/03/22/00/00/633388455705625000_baa69249-2156-410e-9a39-4ce3f2f86029.jpg.larg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38630" y="4306412"/>
              <a:ext cx="2818314" cy="17629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sp>
        <p:nvSpPr>
          <p:cNvPr id="8" name="오른쪽 화살표 7"/>
          <p:cNvSpPr/>
          <p:nvPr/>
        </p:nvSpPr>
        <p:spPr bwMode="auto">
          <a:xfrm>
            <a:off x="2402201" y="2224966"/>
            <a:ext cx="909804" cy="65653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오른쪽 화살표 8"/>
          <p:cNvSpPr/>
          <p:nvPr/>
        </p:nvSpPr>
        <p:spPr bwMode="auto">
          <a:xfrm>
            <a:off x="5185314" y="297391"/>
            <a:ext cx="909804" cy="65653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3211" y="257080"/>
            <a:ext cx="635990" cy="7946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3211" y="1432737"/>
            <a:ext cx="635990" cy="7946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3211" y="2608395"/>
            <a:ext cx="635990" cy="7946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타원 12"/>
          <p:cNvSpPr/>
          <p:nvPr/>
        </p:nvSpPr>
        <p:spPr bwMode="auto">
          <a:xfrm>
            <a:off x="4356290" y="3711595"/>
            <a:ext cx="237330" cy="353572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chemeClr val="accent2">
                  <a:tint val="90000"/>
                  <a:satMod val="135000"/>
                </a:schemeClr>
              </a:gs>
              <a:gs pos="100000">
                <a:schemeClr val="accent2">
                  <a:tint val="80000"/>
                  <a:satMod val="15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4356290" y="4252771"/>
            <a:ext cx="237330" cy="353572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chemeClr val="accent2">
                  <a:tint val="90000"/>
                  <a:satMod val="135000"/>
                </a:schemeClr>
              </a:gs>
              <a:gs pos="100000">
                <a:schemeClr val="accent2">
                  <a:tint val="80000"/>
                  <a:satMod val="15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4356290" y="4737963"/>
            <a:ext cx="237330" cy="353572"/>
          </a:xfrm>
          <a:prstGeom prst="ellipse">
            <a:avLst/>
          </a:prstGeom>
          <a:gradFill>
            <a:gsLst>
              <a:gs pos="0">
                <a:schemeClr val="bg1"/>
              </a:gs>
              <a:gs pos="72000">
                <a:schemeClr val="accent2">
                  <a:tint val="90000"/>
                  <a:satMod val="135000"/>
                </a:schemeClr>
              </a:gs>
              <a:gs pos="100000">
                <a:schemeClr val="accent2">
                  <a:tint val="80000"/>
                  <a:satMod val="15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6" name="오른쪽 화살표 15"/>
          <p:cNvSpPr/>
          <p:nvPr/>
        </p:nvSpPr>
        <p:spPr bwMode="auto">
          <a:xfrm>
            <a:off x="5185314" y="1473051"/>
            <a:ext cx="909804" cy="65653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7" name="오른쪽 화살표 16"/>
          <p:cNvSpPr/>
          <p:nvPr/>
        </p:nvSpPr>
        <p:spPr bwMode="auto">
          <a:xfrm>
            <a:off x="5185314" y="2648711"/>
            <a:ext cx="909804" cy="65653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8" name="오른쪽 화살표 17"/>
          <p:cNvSpPr/>
          <p:nvPr/>
        </p:nvSpPr>
        <p:spPr bwMode="auto">
          <a:xfrm>
            <a:off x="5185314" y="3667614"/>
            <a:ext cx="909804" cy="65653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9" name="Picture 2" descr="C:\Users\JinHyun\AppData\Local\Microsoft\Windows\Temporary Internet Files\Content.IE5\40NONKFD\MC900432537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56693" y="526768"/>
            <a:ext cx="2830618" cy="377317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JinHyun\AppData\Local\Microsoft\Windows\Temporary Internet Files\Content.IE5\KJ94CPDT\MC9002921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69347" y="1923678"/>
            <a:ext cx="1141809" cy="1446938"/>
          </a:xfrm>
          <a:prstGeom prst="rect">
            <a:avLst/>
          </a:prstGeom>
          <a:noFill/>
        </p:spPr>
      </p:pic>
      <p:grpSp>
        <p:nvGrpSpPr>
          <p:cNvPr id="2" name="그룹 13"/>
          <p:cNvGrpSpPr/>
          <p:nvPr/>
        </p:nvGrpSpPr>
        <p:grpSpPr>
          <a:xfrm>
            <a:off x="7229155" y="1144109"/>
            <a:ext cx="1492577" cy="2754578"/>
            <a:chOff x="6481937" y="2088911"/>
            <a:chExt cx="2875007" cy="398044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81937" y="2088911"/>
              <a:ext cx="2857500" cy="20288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7" name="Picture 4" descr="http://www.fotoya.net/PhotoyaThumb/2007/03/22/00/00/633388455705625000_baa69249-2156-410e-9a39-4ce3f2f86029.jpg.larg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38630" y="4306412"/>
              <a:ext cx="2818314" cy="17629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sp>
        <p:nvSpPr>
          <p:cNvPr id="8" name="오른쪽 화살표 7"/>
          <p:cNvSpPr/>
          <p:nvPr/>
        </p:nvSpPr>
        <p:spPr bwMode="auto">
          <a:xfrm>
            <a:off x="1656148" y="2263099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6118" y="334752"/>
            <a:ext cx="637770" cy="7968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0288" y="2248728"/>
            <a:ext cx="637770" cy="7968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7156" y="1516372"/>
            <a:ext cx="637770" cy="7968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3" name="그룹 18"/>
          <p:cNvGrpSpPr/>
          <p:nvPr/>
        </p:nvGrpSpPr>
        <p:grpSpPr>
          <a:xfrm>
            <a:off x="3204526" y="3770504"/>
            <a:ext cx="215346" cy="1249518"/>
            <a:chOff x="5806380" y="5466726"/>
            <a:chExt cx="317241" cy="1380931"/>
          </a:xfrm>
        </p:grpSpPr>
        <p:sp>
          <p:nvSpPr>
            <p:cNvPr id="13" name="타원 12"/>
            <p:cNvSpPr/>
            <p:nvPr/>
          </p:nvSpPr>
          <p:spPr bwMode="auto">
            <a:xfrm>
              <a:off x="5806380" y="5466726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4" name="타원 13"/>
            <p:cNvSpPr/>
            <p:nvPr/>
          </p:nvSpPr>
          <p:spPr bwMode="auto">
            <a:xfrm>
              <a:off x="5806380" y="6007902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5" name="타원 14"/>
            <p:cNvSpPr/>
            <p:nvPr/>
          </p:nvSpPr>
          <p:spPr bwMode="auto">
            <a:xfrm>
              <a:off x="5806380" y="6493094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7156" y="2692029"/>
            <a:ext cx="637770" cy="7968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오른쪽 화살표 16"/>
          <p:cNvSpPr/>
          <p:nvPr/>
        </p:nvSpPr>
        <p:spPr bwMode="auto">
          <a:xfrm>
            <a:off x="6222807" y="2263099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8" name="오른쪽 화살표 17"/>
          <p:cNvSpPr/>
          <p:nvPr/>
        </p:nvSpPr>
        <p:spPr bwMode="auto">
          <a:xfrm rot="1941167">
            <a:off x="4245296" y="640247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9" name="오른쪽 화살표 18"/>
          <p:cNvSpPr/>
          <p:nvPr/>
        </p:nvSpPr>
        <p:spPr bwMode="auto">
          <a:xfrm rot="1377996">
            <a:off x="4008075" y="1635242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0" name="오른쪽 화살표 19"/>
          <p:cNvSpPr/>
          <p:nvPr/>
        </p:nvSpPr>
        <p:spPr bwMode="auto">
          <a:xfrm rot="20486791">
            <a:off x="4008075" y="2784774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1" name="오른쪽 화살표 20"/>
          <p:cNvSpPr/>
          <p:nvPr/>
        </p:nvSpPr>
        <p:spPr bwMode="auto">
          <a:xfrm rot="19382694">
            <a:off x="4243268" y="3646922"/>
            <a:ext cx="912352" cy="65836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99259" y="1383771"/>
            <a:ext cx="398471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363" latinLnBrk="0">
              <a:lnSpc>
                <a:spcPct val="150000"/>
              </a:lnSpc>
            </a:pPr>
            <a:r>
              <a:rPr lang="en-US" altLang="ko-K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ID3D11Device</a:t>
            </a:r>
            <a:endParaRPr lang="en-US" altLang="ko-KR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99259" y="2914275"/>
            <a:ext cx="398471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363" latinLnBrk="0">
              <a:lnSpc>
                <a:spcPct val="150000"/>
              </a:lnSpc>
            </a:pPr>
            <a:r>
              <a:rPr lang="en-US" altLang="ko-KR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ID3D11DeviceContext</a:t>
            </a:r>
            <a:endParaRPr lang="en-US" altLang="ko-KR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283864" y="1891720"/>
            <a:ext cx="4677256" cy="2570682"/>
            <a:chOff x="4283864" y="1891720"/>
            <a:chExt cx="4677256" cy="2570682"/>
          </a:xfrm>
        </p:grpSpPr>
        <p:sp>
          <p:nvSpPr>
            <p:cNvPr id="6" name="직사각형 5"/>
            <p:cNvSpPr/>
            <p:nvPr/>
          </p:nvSpPr>
          <p:spPr>
            <a:xfrm>
              <a:off x="5270269" y="3723738"/>
              <a:ext cx="3690851" cy="738664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 defTabSz="914363" latinLnBrk="0">
                <a:lnSpc>
                  <a:spcPct val="150000"/>
                </a:lnSpc>
              </a:pPr>
              <a:r>
                <a:rPr lang="en-US" altLang="ko-KR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Deferred Context</a:t>
              </a:r>
              <a:endParaRPr lang="en-US" altLang="ko-KR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270269" y="1891720"/>
              <a:ext cx="3690851" cy="954107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 defTabSz="914363" latinLnBrk="0"/>
              <a:r>
                <a:rPr lang="en-US" altLang="ko-KR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Immediate Context</a:t>
              </a:r>
              <a:endParaRPr lang="en-US" altLang="ko-KR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" name="오른쪽 화살표 7"/>
            <p:cNvSpPr/>
            <p:nvPr/>
          </p:nvSpPr>
          <p:spPr bwMode="auto">
            <a:xfrm rot="20442968">
              <a:off x="4307520" y="2441286"/>
              <a:ext cx="912352" cy="658368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9" name="오른쪽 화살표 8"/>
            <p:cNvSpPr/>
            <p:nvPr/>
          </p:nvSpPr>
          <p:spPr bwMode="auto">
            <a:xfrm rot="1483424">
              <a:off x="4283864" y="3408948"/>
              <a:ext cx="912352" cy="658368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" name="그룹 9"/>
          <p:cNvGrpSpPr/>
          <p:nvPr/>
        </p:nvGrpSpPr>
        <p:grpSpPr>
          <a:xfrm>
            <a:off x="3493383" y="-236562"/>
            <a:ext cx="2157234" cy="2113136"/>
            <a:chOff x="6400540" y="4114540"/>
            <a:chExt cx="2743460" cy="2743460"/>
          </a:xfrm>
        </p:grpSpPr>
        <p:pic>
          <p:nvPicPr>
            <p:cNvPr id="11" name="Picture 9" descr="C:\Users\Jo\AppData\Local\Microsoft\Windows\Temporary Internet Files\Low\Content.IE5\2JXRX60C\j0433838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0540" y="4114540"/>
              <a:ext cx="2743460" cy="2743460"/>
            </a:xfrm>
            <a:prstGeom prst="rect">
              <a:avLst/>
            </a:prstGeom>
            <a:noFill/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6786578" y="5286388"/>
              <a:ext cx="1857388" cy="102426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2400" b="1" dirty="0" smtClean="0">
                  <a:solidFill>
                    <a:srgbClr val="002060"/>
                  </a:solidFill>
                </a:rPr>
                <a:t>free</a:t>
              </a:r>
            </a:p>
            <a:p>
              <a:pPr algn="ctr" defTabSz="914363" latinLnBrk="0"/>
              <a:r>
                <a:rPr lang="en-US" altLang="ko-KR" sz="2400" b="1" dirty="0" smtClean="0">
                  <a:solidFill>
                    <a:srgbClr val="002060"/>
                  </a:solidFill>
                </a:rPr>
                <a:t>thread</a:t>
              </a:r>
              <a:endParaRPr lang="ko-KR" altLang="en-US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" name="그룹 9"/>
          <p:cNvGrpSpPr/>
          <p:nvPr/>
        </p:nvGrpSpPr>
        <p:grpSpPr>
          <a:xfrm>
            <a:off x="107504" y="3266926"/>
            <a:ext cx="2601488" cy="2113136"/>
            <a:chOff x="6400540" y="4114540"/>
            <a:chExt cx="2743460" cy="2743460"/>
          </a:xfrm>
        </p:grpSpPr>
        <p:pic>
          <p:nvPicPr>
            <p:cNvPr id="14" name="Picture 9" descr="C:\Users\Jo\AppData\Local\Microsoft\Windows\Temporary Internet Files\Low\Content.IE5\2JXRX60C\j0433838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00540" y="4114540"/>
              <a:ext cx="2743460" cy="2743460"/>
            </a:xfrm>
            <a:prstGeom prst="rect">
              <a:avLst/>
            </a:prstGeom>
            <a:noFill/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6786578" y="5286388"/>
              <a:ext cx="1857388" cy="102426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 latinLnBrk="0"/>
              <a:r>
                <a:rPr lang="en-US" altLang="ko-KR" sz="2400" b="1" dirty="0" smtClean="0">
                  <a:solidFill>
                    <a:srgbClr val="002060"/>
                  </a:solidFill>
                </a:rPr>
                <a:t>Rendering Command</a:t>
              </a:r>
              <a:endParaRPr lang="ko-KR" altLang="en-US" sz="2400" b="1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톱니 모양의 오른쪽 화살표 3"/>
          <p:cNvSpPr/>
          <p:nvPr/>
        </p:nvSpPr>
        <p:spPr bwMode="auto">
          <a:xfrm>
            <a:off x="1547664" y="2634324"/>
            <a:ext cx="3520956" cy="1280160"/>
          </a:xfrm>
          <a:prstGeom prst="notchedRightArrow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Picture 3" descr="C:\Users\JinHyun\AppData\Local\Microsoft\Windows\Temporary Internet Files\Content.IE5\KJ94CPDT\MC9002921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11560" y="2745947"/>
            <a:ext cx="935294" cy="1185234"/>
          </a:xfrm>
          <a:prstGeom prst="rect">
            <a:avLst/>
          </a:prstGeom>
          <a:noFill/>
        </p:spPr>
      </p:pic>
      <p:grpSp>
        <p:nvGrpSpPr>
          <p:cNvPr id="2" name="그룹 13"/>
          <p:cNvGrpSpPr/>
          <p:nvPr/>
        </p:nvGrpSpPr>
        <p:grpSpPr>
          <a:xfrm>
            <a:off x="6793533" y="2107376"/>
            <a:ext cx="1222619" cy="2256365"/>
            <a:chOff x="6481937" y="2088911"/>
            <a:chExt cx="2875007" cy="3980447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81937" y="2088911"/>
              <a:ext cx="2857500" cy="20288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24" name="Picture 4" descr="http://www.fotoya.net/PhotoyaThumb/2007/03/22/00/00/633388455705625000_baa69249-2156-410e-9a39-4ce3f2f86029.jpg.larg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38630" y="4306412"/>
              <a:ext cx="2818314" cy="17629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3598" y="1706780"/>
            <a:ext cx="522418" cy="6527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6196" y="3012206"/>
            <a:ext cx="522418" cy="6527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7815" y="2798202"/>
            <a:ext cx="522418" cy="6527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3" name="그룹 18"/>
          <p:cNvGrpSpPr/>
          <p:nvPr/>
        </p:nvGrpSpPr>
        <p:grpSpPr>
          <a:xfrm>
            <a:off x="3428535" y="4536928"/>
            <a:ext cx="194948" cy="1131166"/>
            <a:chOff x="5806380" y="5466726"/>
            <a:chExt cx="317241" cy="1380931"/>
          </a:xfrm>
        </p:grpSpPr>
        <p:sp>
          <p:nvSpPr>
            <p:cNvPr id="20" name="타원 19"/>
            <p:cNvSpPr/>
            <p:nvPr/>
          </p:nvSpPr>
          <p:spPr bwMode="auto">
            <a:xfrm>
              <a:off x="5806380" y="5466726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1" name="타원 20"/>
            <p:cNvSpPr/>
            <p:nvPr/>
          </p:nvSpPr>
          <p:spPr bwMode="auto">
            <a:xfrm>
              <a:off x="5806380" y="6007902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5806380" y="6493094"/>
              <a:ext cx="317241" cy="35456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2000">
                  <a:schemeClr val="accent2">
                    <a:tint val="90000"/>
                    <a:satMod val="135000"/>
                  </a:schemeClr>
                </a:gs>
                <a:gs pos="100000">
                  <a:schemeClr val="accent2">
                    <a:tint val="80000"/>
                    <a:satMod val="15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7815" y="3761222"/>
            <a:ext cx="522418" cy="6527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5" name="그룹 27"/>
          <p:cNvGrpSpPr/>
          <p:nvPr/>
        </p:nvGrpSpPr>
        <p:grpSpPr>
          <a:xfrm>
            <a:off x="2228499" y="1953953"/>
            <a:ext cx="4488038" cy="3128744"/>
            <a:chOff x="2970558" y="2983567"/>
            <a:chExt cx="5982492" cy="3128744"/>
          </a:xfrm>
        </p:grpSpPr>
        <p:sp>
          <p:nvSpPr>
            <p:cNvPr id="14" name="오른쪽 화살표 13"/>
            <p:cNvSpPr/>
            <p:nvPr/>
          </p:nvSpPr>
          <p:spPr bwMode="auto">
            <a:xfrm>
              <a:off x="2970558" y="4053592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5" name="오른쪽 화살표 14"/>
            <p:cNvSpPr/>
            <p:nvPr/>
          </p:nvSpPr>
          <p:spPr bwMode="auto">
            <a:xfrm>
              <a:off x="7956859" y="4053592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6" name="오른쪽 화살표 15"/>
            <p:cNvSpPr/>
            <p:nvPr/>
          </p:nvSpPr>
          <p:spPr bwMode="auto">
            <a:xfrm rot="1386954">
              <a:off x="5560009" y="2983567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7" name="오른쪽 화살표 16"/>
            <p:cNvSpPr/>
            <p:nvPr/>
          </p:nvSpPr>
          <p:spPr bwMode="auto">
            <a:xfrm>
              <a:off x="5538609" y="3998177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8" name="오른쪽 화살표 17"/>
            <p:cNvSpPr/>
            <p:nvPr/>
          </p:nvSpPr>
          <p:spPr bwMode="auto">
            <a:xfrm rot="20486791">
              <a:off x="5538609" y="4866806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9" name="오른쪽 화살표 18"/>
            <p:cNvSpPr/>
            <p:nvPr/>
          </p:nvSpPr>
          <p:spPr bwMode="auto">
            <a:xfrm rot="19382694">
              <a:off x="5795416" y="5573020"/>
              <a:ext cx="996191" cy="539291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z="24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25" name="톱니 모양의 오른쪽 화살표 24"/>
          <p:cNvSpPr/>
          <p:nvPr/>
        </p:nvSpPr>
        <p:spPr bwMode="auto">
          <a:xfrm rot="2310079">
            <a:off x="1215946" y="1110324"/>
            <a:ext cx="1946830" cy="1280160"/>
          </a:xfrm>
          <a:prstGeom prst="notchedRightArrow">
            <a:avLst/>
          </a:prstGeom>
          <a:solidFill>
            <a:srgbClr val="FFCCFF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6" name="타원 25"/>
          <p:cNvSpPr/>
          <p:nvPr/>
        </p:nvSpPr>
        <p:spPr bwMode="auto">
          <a:xfrm>
            <a:off x="2939946" y="1008190"/>
            <a:ext cx="1215163" cy="463731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4862" y="319449"/>
            <a:ext cx="4015090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363" latinLnBrk="0">
              <a:lnSpc>
                <a:spcPct val="150000"/>
              </a:lnSpc>
            </a:pPr>
            <a:r>
              <a:rPr lang="en-US" altLang="ko-KR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Deferred Context</a:t>
            </a:r>
            <a:endParaRPr lang="en-US" altLang="ko-KR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톱니 모양의 오른쪽 화살표 27"/>
          <p:cNvSpPr/>
          <p:nvPr/>
        </p:nvSpPr>
        <p:spPr bwMode="auto">
          <a:xfrm rot="8055823">
            <a:off x="5007697" y="1766632"/>
            <a:ext cx="2595097" cy="960370"/>
          </a:xfrm>
          <a:prstGeom prst="notchedRightArrow">
            <a:avLst/>
          </a:prstGeom>
          <a:solidFill>
            <a:srgbClr val="FFCCFF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z="2400" dirty="0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595662" y="473023"/>
            <a:ext cx="286477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14363" latinLnBrk="0"/>
            <a:r>
              <a:rPr lang="en-US" altLang="ko-KR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Immediate Context</a:t>
            </a:r>
            <a:endParaRPr lang="en-US" altLang="ko-KR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54019" y="1203598"/>
            <a:ext cx="6694445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51520" y="1275606"/>
            <a:ext cx="1710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Thread 1 :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054019" y="4227934"/>
            <a:ext cx="6694445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299942"/>
            <a:ext cx="1710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Thread 2 :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054019" y="2715766"/>
            <a:ext cx="6694445" cy="64807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45813" y="2715766"/>
            <a:ext cx="1061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D3D :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58"/>
          <p:cNvGrpSpPr/>
          <p:nvPr/>
        </p:nvGrpSpPr>
        <p:grpSpPr>
          <a:xfrm>
            <a:off x="2837864" y="2787774"/>
            <a:ext cx="432048" cy="1963367"/>
            <a:chOff x="2837864" y="2787774"/>
            <a:chExt cx="432048" cy="1963367"/>
          </a:xfrm>
        </p:grpSpPr>
        <p:sp>
          <p:nvSpPr>
            <p:cNvPr id="11" name="직사각형 10"/>
            <p:cNvSpPr/>
            <p:nvPr/>
          </p:nvSpPr>
          <p:spPr>
            <a:xfrm>
              <a:off x="2837864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837864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화살표 연결선 12"/>
            <p:cNvCxnSpPr/>
            <p:nvPr/>
          </p:nvCxnSpPr>
          <p:spPr>
            <a:xfrm flipV="1">
              <a:off x="3081965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57"/>
          <p:cNvGrpSpPr/>
          <p:nvPr/>
        </p:nvGrpSpPr>
        <p:grpSpPr>
          <a:xfrm>
            <a:off x="2300893" y="1293261"/>
            <a:ext cx="432048" cy="1926561"/>
            <a:chOff x="2300893" y="1293261"/>
            <a:chExt cx="432048" cy="1926561"/>
          </a:xfrm>
        </p:grpSpPr>
        <p:sp>
          <p:nvSpPr>
            <p:cNvPr id="15" name="직사각형 14"/>
            <p:cNvSpPr/>
            <p:nvPr/>
          </p:nvSpPr>
          <p:spPr>
            <a:xfrm>
              <a:off x="2300893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300893" y="1293261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2533643" y="1563638"/>
              <a:ext cx="0" cy="1440160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59"/>
          <p:cNvGrpSpPr/>
          <p:nvPr/>
        </p:nvGrpSpPr>
        <p:grpSpPr>
          <a:xfrm>
            <a:off x="3374835" y="1293261"/>
            <a:ext cx="432048" cy="1926561"/>
            <a:chOff x="3374835" y="1293261"/>
            <a:chExt cx="432048" cy="1926561"/>
          </a:xfrm>
        </p:grpSpPr>
        <p:sp>
          <p:nvSpPr>
            <p:cNvPr id="19" name="직사각형 18"/>
            <p:cNvSpPr/>
            <p:nvPr/>
          </p:nvSpPr>
          <p:spPr>
            <a:xfrm>
              <a:off x="3374835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374835" y="1293261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3574471" y="1563638"/>
              <a:ext cx="0" cy="1440160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61"/>
          <p:cNvGrpSpPr/>
          <p:nvPr/>
        </p:nvGrpSpPr>
        <p:grpSpPr>
          <a:xfrm>
            <a:off x="4448777" y="1293261"/>
            <a:ext cx="432048" cy="1926561"/>
            <a:chOff x="4448777" y="1293261"/>
            <a:chExt cx="432048" cy="1926561"/>
          </a:xfrm>
        </p:grpSpPr>
        <p:sp>
          <p:nvSpPr>
            <p:cNvPr id="23" name="직사각형 22"/>
            <p:cNvSpPr/>
            <p:nvPr/>
          </p:nvSpPr>
          <p:spPr>
            <a:xfrm>
              <a:off x="4448777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448777" y="1293261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화살표 연결선 24"/>
            <p:cNvCxnSpPr/>
            <p:nvPr/>
          </p:nvCxnSpPr>
          <p:spPr>
            <a:xfrm>
              <a:off x="4688377" y="1563638"/>
              <a:ext cx="0" cy="1440160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63"/>
          <p:cNvGrpSpPr/>
          <p:nvPr/>
        </p:nvGrpSpPr>
        <p:grpSpPr>
          <a:xfrm>
            <a:off x="6596661" y="1293261"/>
            <a:ext cx="432048" cy="1926561"/>
            <a:chOff x="6596661" y="1293261"/>
            <a:chExt cx="432048" cy="1926561"/>
          </a:xfrm>
        </p:grpSpPr>
        <p:sp>
          <p:nvSpPr>
            <p:cNvPr id="27" name="직사각형 26"/>
            <p:cNvSpPr/>
            <p:nvPr/>
          </p:nvSpPr>
          <p:spPr>
            <a:xfrm>
              <a:off x="6596661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6596661" y="1293261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6833060" y="1563638"/>
              <a:ext cx="0" cy="1440160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64"/>
          <p:cNvGrpSpPr/>
          <p:nvPr/>
        </p:nvGrpSpPr>
        <p:grpSpPr>
          <a:xfrm>
            <a:off x="8207575" y="1293261"/>
            <a:ext cx="432048" cy="1926561"/>
            <a:chOff x="8207575" y="1293261"/>
            <a:chExt cx="432048" cy="1926561"/>
          </a:xfrm>
        </p:grpSpPr>
        <p:sp>
          <p:nvSpPr>
            <p:cNvPr id="31" name="직사각형 30"/>
            <p:cNvSpPr/>
            <p:nvPr/>
          </p:nvSpPr>
          <p:spPr>
            <a:xfrm>
              <a:off x="8207575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8207575" y="1293261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3" name="직선 화살표 연결선 32"/>
            <p:cNvCxnSpPr/>
            <p:nvPr/>
          </p:nvCxnSpPr>
          <p:spPr>
            <a:xfrm>
              <a:off x="8429104" y="1563638"/>
              <a:ext cx="0" cy="1440160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60"/>
          <p:cNvGrpSpPr/>
          <p:nvPr/>
        </p:nvGrpSpPr>
        <p:grpSpPr>
          <a:xfrm>
            <a:off x="3911806" y="2787774"/>
            <a:ext cx="432048" cy="1963367"/>
            <a:chOff x="3911806" y="2787774"/>
            <a:chExt cx="432048" cy="1963367"/>
          </a:xfrm>
        </p:grpSpPr>
        <p:sp>
          <p:nvSpPr>
            <p:cNvPr id="35" name="직사각형 34"/>
            <p:cNvSpPr/>
            <p:nvPr/>
          </p:nvSpPr>
          <p:spPr>
            <a:xfrm>
              <a:off x="3911806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3911806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7" name="직선 화살표 연결선 36"/>
            <p:cNvCxnSpPr/>
            <p:nvPr/>
          </p:nvCxnSpPr>
          <p:spPr>
            <a:xfrm flipV="1">
              <a:off x="4111995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62"/>
          <p:cNvGrpSpPr/>
          <p:nvPr/>
        </p:nvGrpSpPr>
        <p:grpSpPr>
          <a:xfrm>
            <a:off x="4985748" y="2787774"/>
            <a:ext cx="1505990" cy="1963367"/>
            <a:chOff x="4985748" y="2787774"/>
            <a:chExt cx="1505990" cy="1963367"/>
          </a:xfrm>
        </p:grpSpPr>
        <p:sp>
          <p:nvSpPr>
            <p:cNvPr id="39" name="직사각형 38"/>
            <p:cNvSpPr/>
            <p:nvPr/>
          </p:nvSpPr>
          <p:spPr>
            <a:xfrm>
              <a:off x="4985748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5522719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059690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985748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522719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6059690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화살표 연결선 44"/>
            <p:cNvCxnSpPr/>
            <p:nvPr/>
          </p:nvCxnSpPr>
          <p:spPr>
            <a:xfrm flipV="1">
              <a:off x="5225901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/>
            <p:nvPr/>
          </p:nvCxnSpPr>
          <p:spPr>
            <a:xfrm flipV="1">
              <a:off x="5741611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화살표 연결선 46"/>
            <p:cNvCxnSpPr/>
            <p:nvPr/>
          </p:nvCxnSpPr>
          <p:spPr>
            <a:xfrm flipV="1">
              <a:off x="6257000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65"/>
          <p:cNvGrpSpPr/>
          <p:nvPr/>
        </p:nvGrpSpPr>
        <p:grpSpPr>
          <a:xfrm>
            <a:off x="7133632" y="2787774"/>
            <a:ext cx="969019" cy="1963367"/>
            <a:chOff x="7133632" y="2787774"/>
            <a:chExt cx="969019" cy="1963367"/>
          </a:xfrm>
        </p:grpSpPr>
        <p:sp>
          <p:nvSpPr>
            <p:cNvPr id="49" name="직사각형 48"/>
            <p:cNvSpPr/>
            <p:nvPr/>
          </p:nvSpPr>
          <p:spPr>
            <a:xfrm>
              <a:off x="7133632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670603" y="2787774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133632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7670603" y="4319093"/>
              <a:ext cx="432048" cy="43204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" name="직선 화살표 연결선 52"/>
            <p:cNvCxnSpPr/>
            <p:nvPr/>
          </p:nvCxnSpPr>
          <p:spPr>
            <a:xfrm flipV="1">
              <a:off x="7337654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 flipV="1">
              <a:off x="7886294" y="3020423"/>
              <a:ext cx="0" cy="1512168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모서리가 둥근 직사각형 54"/>
          <p:cNvSpPr/>
          <p:nvPr/>
        </p:nvSpPr>
        <p:spPr>
          <a:xfrm>
            <a:off x="1907704" y="2499742"/>
            <a:ext cx="6984776" cy="1080120"/>
          </a:xfrm>
          <a:prstGeom prst="roundRect">
            <a:avLst/>
          </a:prstGeom>
          <a:noFill/>
          <a:ln w="635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오른쪽 화살표 55"/>
          <p:cNvSpPr/>
          <p:nvPr/>
        </p:nvSpPr>
        <p:spPr>
          <a:xfrm rot="6601875">
            <a:off x="5806796" y="1431013"/>
            <a:ext cx="1550793" cy="64807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5859729" y="-7764"/>
            <a:ext cx="2242922" cy="923330"/>
          </a:xfrm>
          <a:prstGeom prst="rect">
            <a:avLst/>
          </a:prstGeom>
          <a:solidFill>
            <a:sysClr val="windowText" lastClr="000000">
              <a:tint val="100000"/>
              <a:shade val="100000"/>
              <a:hueMod val="100000"/>
              <a:satMod val="100000"/>
            </a:sysClr>
          </a:solidFill>
          <a:ln w="31750" cap="flat" cmpd="sng" algn="ctr">
            <a:solidFill>
              <a:sysClr val="window" lastClr="FFFFFF"/>
            </a:solidFill>
            <a:prstDash val="solid"/>
          </a:ln>
          <a:effectLst>
            <a:outerShdw blurRad="76200" dist="38100" dir="2400000" algn="br">
              <a:srgbClr val="000000">
                <a:alpha val="70588"/>
              </a:srgb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latinLnBrk="0">
              <a:defRPr/>
            </a:pPr>
            <a:r>
              <a:rPr lang="ko-KR" altLang="en-US" sz="5400" b="1" kern="0" dirty="0" smtClean="0">
                <a:ln w="11430"/>
                <a:gradFill>
                  <a:gsLst>
                    <a:gs pos="0">
                      <a:srgbClr val="E47963">
                        <a:tint val="90000"/>
                        <a:satMod val="120000"/>
                      </a:srgbClr>
                    </a:gs>
                    <a:gs pos="25000">
                      <a:srgbClr val="E47963">
                        <a:tint val="93000"/>
                        <a:satMod val="120000"/>
                      </a:srgbClr>
                    </a:gs>
                    <a:gs pos="50000">
                      <a:srgbClr val="E47963">
                        <a:shade val="89000"/>
                        <a:satMod val="110000"/>
                      </a:srgbClr>
                    </a:gs>
                    <a:gs pos="75000">
                      <a:srgbClr val="E47963">
                        <a:tint val="93000"/>
                        <a:satMod val="120000"/>
                      </a:srgbClr>
                    </a:gs>
                    <a:gs pos="100000">
                      <a:srgbClr val="E47963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맑은 고딕"/>
                <a:ea typeface="맑은 고딕"/>
              </a:rPr>
              <a:t>범죄</a:t>
            </a:r>
            <a:r>
              <a:rPr lang="en-US" altLang="ko-KR" sz="5400" b="1" kern="0" dirty="0" smtClean="0">
                <a:ln w="11430"/>
                <a:gradFill>
                  <a:gsLst>
                    <a:gs pos="0">
                      <a:srgbClr val="E47963">
                        <a:tint val="90000"/>
                        <a:satMod val="120000"/>
                      </a:srgbClr>
                    </a:gs>
                    <a:gs pos="25000">
                      <a:srgbClr val="E47963">
                        <a:tint val="93000"/>
                        <a:satMod val="120000"/>
                      </a:srgbClr>
                    </a:gs>
                    <a:gs pos="50000">
                      <a:srgbClr val="E47963">
                        <a:shade val="89000"/>
                        <a:satMod val="110000"/>
                      </a:srgbClr>
                    </a:gs>
                    <a:gs pos="75000">
                      <a:srgbClr val="E47963">
                        <a:tint val="93000"/>
                        <a:satMod val="120000"/>
                      </a:srgbClr>
                    </a:gs>
                    <a:gs pos="100000">
                      <a:srgbClr val="E47963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맑은 고딕"/>
                <a:ea typeface="맑은 고딕"/>
              </a:rPr>
              <a:t>!!!</a:t>
            </a:r>
            <a:endParaRPr lang="en-US" altLang="ko-KR" sz="5400" b="1" kern="0" dirty="0">
              <a:ln w="11430"/>
              <a:gradFill>
                <a:gsLst>
                  <a:gs pos="0">
                    <a:srgbClr val="E47963">
                      <a:tint val="90000"/>
                      <a:satMod val="120000"/>
                    </a:srgbClr>
                  </a:gs>
                  <a:gs pos="25000">
                    <a:srgbClr val="E47963">
                      <a:tint val="93000"/>
                      <a:satMod val="120000"/>
                    </a:srgbClr>
                  </a:gs>
                  <a:gs pos="50000">
                    <a:srgbClr val="E47963">
                      <a:shade val="89000"/>
                      <a:satMod val="110000"/>
                    </a:srgbClr>
                  </a:gs>
                  <a:gs pos="75000">
                    <a:srgbClr val="E47963">
                      <a:tint val="93000"/>
                      <a:satMod val="120000"/>
                    </a:srgbClr>
                  </a:gs>
                  <a:gs pos="100000">
                    <a:srgbClr val="E47963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맑은 고딕"/>
              <a:ea typeface="맑은 고딕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0359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36383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27534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393990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03598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7534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06229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93990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0359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36383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27534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393990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03598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7534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06229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93990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26366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377628" y="51470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Render Command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3" name="그룹 28"/>
          <p:cNvGrpSpPr/>
          <p:nvPr/>
        </p:nvGrpSpPr>
        <p:grpSpPr>
          <a:xfrm>
            <a:off x="1290152" y="726366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26366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288107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837364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471001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1273640" y="3471001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273640" y="4050212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1419267" y="3591498"/>
            <a:ext cx="0" cy="703455"/>
          </a:xfrm>
          <a:prstGeom prst="straightConnector1">
            <a:avLst/>
          </a:prstGeom>
          <a:ln w="63500">
            <a:solidFill>
              <a:srgbClr val="FFFF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77628" y="4541277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Render Command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0359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36383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27534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393990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03598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7534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06229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93990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26366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26366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26366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288107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837364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471001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1273640" y="3471001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273640" y="4050212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1419267" y="3591498"/>
            <a:ext cx="0" cy="703455"/>
          </a:xfrm>
          <a:prstGeom prst="straightConnector1">
            <a:avLst/>
          </a:prstGeom>
          <a:ln w="63500">
            <a:solidFill>
              <a:srgbClr val="FFFF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288107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884744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26708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471001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755576" y="4558357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FinishCommandList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55576" y="52576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FinishCommandList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0359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363838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27534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393990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03598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7534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06229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93990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26366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26366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26366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288107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837364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471001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직사각형 43"/>
          <p:cNvSpPr/>
          <p:nvPr/>
        </p:nvSpPr>
        <p:spPr>
          <a:xfrm>
            <a:off x="1273640" y="3471001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273640" y="4050212"/>
            <a:ext cx="288032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6" name="직선 화살표 연결선 45"/>
          <p:cNvCxnSpPr/>
          <p:nvPr/>
        </p:nvCxnSpPr>
        <p:spPr>
          <a:xfrm>
            <a:off x="1419267" y="3591498"/>
            <a:ext cx="0" cy="703455"/>
          </a:xfrm>
          <a:prstGeom prst="straightConnector1">
            <a:avLst/>
          </a:prstGeom>
          <a:ln w="63500">
            <a:solidFill>
              <a:srgbClr val="FFFF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288107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884744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26708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471001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067694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27584" y="2379728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547664" y="2427734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12178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2931790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2771800" y="1822053"/>
            <a:ext cx="295232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27584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547664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2483768" y="123478"/>
            <a:ext cx="44644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Start New Render Command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195736" y="4587974"/>
            <a:ext cx="44644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Start New Render Command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63688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215780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위로 굽은 화살표 62"/>
          <p:cNvSpPr/>
          <p:nvPr/>
        </p:nvSpPr>
        <p:spPr>
          <a:xfrm>
            <a:off x="3297738" y="3898716"/>
            <a:ext cx="482174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325308" y="354300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 flipV="1">
            <a:off x="3419872" y="3003799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759364" y="1360115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위로 굽은 화살표 69"/>
          <p:cNvSpPr/>
          <p:nvPr/>
        </p:nvSpPr>
        <p:spPr>
          <a:xfrm flipV="1">
            <a:off x="3635896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아래쪽 화살표 70"/>
          <p:cNvSpPr/>
          <p:nvPr/>
        </p:nvSpPr>
        <p:spPr>
          <a:xfrm>
            <a:off x="3810734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2483768" y="251104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236360" y="2467669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3635896" y="195486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FinishCommandList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35896" y="4587974"/>
            <a:ext cx="333027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FinishCommandList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()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355976" y="2038077"/>
            <a:ext cx="26101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63688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215780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위로 굽은 화살표 62"/>
          <p:cNvSpPr/>
          <p:nvPr/>
        </p:nvSpPr>
        <p:spPr>
          <a:xfrm>
            <a:off x="3297738" y="3898716"/>
            <a:ext cx="482174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325308" y="354300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 flipV="1">
            <a:off x="3419872" y="3003799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759364" y="1360115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위로 굽은 화살표 69"/>
          <p:cNvSpPr/>
          <p:nvPr/>
        </p:nvSpPr>
        <p:spPr>
          <a:xfrm flipV="1">
            <a:off x="3635896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아래쪽 화살표 70"/>
          <p:cNvSpPr/>
          <p:nvPr/>
        </p:nvSpPr>
        <p:spPr>
          <a:xfrm>
            <a:off x="3810734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2483768" y="251104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236360" y="2467669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79512" y="1923678"/>
            <a:ext cx="26101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6372200" y="627534"/>
            <a:ext cx="360040" cy="41703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4932040" y="237877"/>
            <a:ext cx="313285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RenderMainThread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166436" y="401146"/>
            <a:ext cx="79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IMM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DC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9" name="아래쪽 화살표 88"/>
          <p:cNvSpPr/>
          <p:nvPr/>
        </p:nvSpPr>
        <p:spPr>
          <a:xfrm rot="16200000">
            <a:off x="5724126" y="2139701"/>
            <a:ext cx="432048" cy="1008115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63688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215780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위로 굽은 화살표 62"/>
          <p:cNvSpPr/>
          <p:nvPr/>
        </p:nvSpPr>
        <p:spPr>
          <a:xfrm>
            <a:off x="3297738" y="3898716"/>
            <a:ext cx="482174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325308" y="354300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 flipV="1">
            <a:off x="3419872" y="3003799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759364" y="1360115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위로 굽은 화살표 69"/>
          <p:cNvSpPr/>
          <p:nvPr/>
        </p:nvSpPr>
        <p:spPr>
          <a:xfrm flipV="1">
            <a:off x="3635896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아래쪽 화살표 70"/>
          <p:cNvSpPr/>
          <p:nvPr/>
        </p:nvSpPr>
        <p:spPr>
          <a:xfrm>
            <a:off x="3810734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2483768" y="251104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236360" y="2467669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79512" y="1923678"/>
            <a:ext cx="26101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6372200" y="627534"/>
            <a:ext cx="360040" cy="41703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4932040" y="237877"/>
            <a:ext cx="313285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RenderMainThread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166436" y="401146"/>
            <a:ext cx="79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IMM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DC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9" name="아래쪽 화살표 88"/>
          <p:cNvSpPr/>
          <p:nvPr/>
        </p:nvSpPr>
        <p:spPr>
          <a:xfrm rot="16200000">
            <a:off x="5724126" y="2139701"/>
            <a:ext cx="432048" cy="1008115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아래쪽 화살표 89"/>
          <p:cNvSpPr/>
          <p:nvPr/>
        </p:nvSpPr>
        <p:spPr>
          <a:xfrm rot="16200000">
            <a:off x="7203917" y="1099211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8308771" y="177966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5508104" y="1203598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63688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215780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위로 굽은 화살표 62"/>
          <p:cNvSpPr/>
          <p:nvPr/>
        </p:nvSpPr>
        <p:spPr>
          <a:xfrm>
            <a:off x="3297738" y="3898716"/>
            <a:ext cx="482174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325308" y="354300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 flipV="1">
            <a:off x="3419872" y="3003799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759364" y="1360115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위로 굽은 화살표 69"/>
          <p:cNvSpPr/>
          <p:nvPr/>
        </p:nvSpPr>
        <p:spPr>
          <a:xfrm flipV="1">
            <a:off x="3635896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아래쪽 화살표 70"/>
          <p:cNvSpPr/>
          <p:nvPr/>
        </p:nvSpPr>
        <p:spPr>
          <a:xfrm>
            <a:off x="3810734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2483768" y="251104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236360" y="2467669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79512" y="1923678"/>
            <a:ext cx="26101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6372200" y="627534"/>
            <a:ext cx="360040" cy="432048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4932040" y="237877"/>
            <a:ext cx="313285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RenderMainThread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166436" y="401146"/>
            <a:ext cx="79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IMM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DC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9" name="아래쪽 화살표 88"/>
          <p:cNvSpPr/>
          <p:nvPr/>
        </p:nvSpPr>
        <p:spPr>
          <a:xfrm rot="16200000">
            <a:off x="5724126" y="2139701"/>
            <a:ext cx="432048" cy="1008115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아래쪽 화살표 89"/>
          <p:cNvSpPr/>
          <p:nvPr/>
        </p:nvSpPr>
        <p:spPr>
          <a:xfrm rot="16200000">
            <a:off x="7203917" y="1099211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8308771" y="177966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5508104" y="1203598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0" name="아래쪽 화살표 79"/>
          <p:cNvSpPr/>
          <p:nvPr/>
        </p:nvSpPr>
        <p:spPr>
          <a:xfrm rot="16200000">
            <a:off x="7203917" y="2107323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5508104" y="2211710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316416" y="2787774"/>
            <a:ext cx="504056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55576" y="1275606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27584" y="3435846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55576" y="699542"/>
            <a:ext cx="4608512" cy="50405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27584" y="4011910"/>
            <a:ext cx="4608512" cy="5040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016" y="1275606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99542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3478237"/>
            <a:ext cx="611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T2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011910"/>
            <a:ext cx="79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</a:rPr>
              <a:t>DC2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64822" y="798374"/>
            <a:ext cx="323069" cy="897779"/>
            <a:chOff x="864822" y="726366"/>
            <a:chExt cx="323069" cy="897779"/>
          </a:xfrm>
        </p:grpSpPr>
        <p:sp>
          <p:nvSpPr>
            <p:cNvPr id="13" name="직사각형 12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8"/>
          <p:cNvGrpSpPr/>
          <p:nvPr/>
        </p:nvGrpSpPr>
        <p:grpSpPr>
          <a:xfrm>
            <a:off x="1290152" y="798374"/>
            <a:ext cx="323069" cy="897779"/>
            <a:chOff x="864822" y="726366"/>
            <a:chExt cx="323069" cy="897779"/>
          </a:xfrm>
        </p:grpSpPr>
        <p:sp>
          <p:nvSpPr>
            <p:cNvPr id="30" name="직사각형 2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직사각형 33"/>
          <p:cNvSpPr/>
          <p:nvPr/>
        </p:nvSpPr>
        <p:spPr>
          <a:xfrm>
            <a:off x="1701385" y="798374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01118" y="1360115"/>
            <a:ext cx="32280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1843164" y="909372"/>
            <a:ext cx="5918" cy="62156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41"/>
          <p:cNvGrpSpPr/>
          <p:nvPr/>
        </p:nvGrpSpPr>
        <p:grpSpPr>
          <a:xfrm>
            <a:off x="899592" y="3543009"/>
            <a:ext cx="288032" cy="867243"/>
            <a:chOff x="899592" y="3471001"/>
            <a:chExt cx="288032" cy="867243"/>
          </a:xfrm>
        </p:grpSpPr>
        <p:sp>
          <p:nvSpPr>
            <p:cNvPr id="38" name="직사각형 37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화살표 연결선 39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직사각형 47"/>
          <p:cNvSpPr/>
          <p:nvPr/>
        </p:nvSpPr>
        <p:spPr>
          <a:xfrm>
            <a:off x="8388424" y="267494"/>
            <a:ext cx="648072" cy="46805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8244408" y="411510"/>
            <a:ext cx="648072" cy="453036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123728" y="1360115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위로 굽은 화살표 50"/>
          <p:cNvSpPr/>
          <p:nvPr/>
        </p:nvSpPr>
        <p:spPr>
          <a:xfrm flipV="1">
            <a:off x="2072268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위로 굽은 화살표 51"/>
          <p:cNvSpPr/>
          <p:nvPr/>
        </p:nvSpPr>
        <p:spPr>
          <a:xfrm>
            <a:off x="1619672" y="3898716"/>
            <a:ext cx="401136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1647242" y="3543009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0288" y="2139702"/>
            <a:ext cx="467580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763688" y="2451736"/>
            <a:ext cx="648072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1215780" y="249974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아래쪽 화살표 42"/>
          <p:cNvSpPr/>
          <p:nvPr/>
        </p:nvSpPr>
        <p:spPr>
          <a:xfrm>
            <a:off x="2226558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아래쪽 화살표 46"/>
          <p:cNvSpPr/>
          <p:nvPr/>
        </p:nvSpPr>
        <p:spPr>
          <a:xfrm flipV="1">
            <a:off x="1691680" y="3003798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27"/>
          <p:cNvGrpSpPr/>
          <p:nvPr/>
        </p:nvGrpSpPr>
        <p:grpSpPr>
          <a:xfrm>
            <a:off x="2893187" y="798374"/>
            <a:ext cx="323069" cy="897779"/>
            <a:chOff x="864822" y="726366"/>
            <a:chExt cx="323069" cy="897779"/>
          </a:xfrm>
        </p:grpSpPr>
        <p:sp>
          <p:nvSpPr>
            <p:cNvPr id="56" name="직사각형 55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8" name="직선 화살표 연결선 57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28"/>
          <p:cNvGrpSpPr/>
          <p:nvPr/>
        </p:nvGrpSpPr>
        <p:grpSpPr>
          <a:xfrm>
            <a:off x="3318517" y="798374"/>
            <a:ext cx="323069" cy="897779"/>
            <a:chOff x="864822" y="726366"/>
            <a:chExt cx="323069" cy="897779"/>
          </a:xfrm>
        </p:grpSpPr>
        <p:sp>
          <p:nvSpPr>
            <p:cNvPr id="60" name="직사각형 59"/>
            <p:cNvSpPr/>
            <p:nvPr/>
          </p:nvSpPr>
          <p:spPr>
            <a:xfrm>
              <a:off x="865089" y="726366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864822" y="1288107"/>
              <a:ext cx="322802" cy="336038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 flipV="1">
              <a:off x="1006868" y="837364"/>
              <a:ext cx="5918" cy="621566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41"/>
          <p:cNvGrpSpPr/>
          <p:nvPr/>
        </p:nvGrpSpPr>
        <p:grpSpPr>
          <a:xfrm>
            <a:off x="2229492" y="3543009"/>
            <a:ext cx="288032" cy="867243"/>
            <a:chOff x="899592" y="3471001"/>
            <a:chExt cx="288032" cy="867243"/>
          </a:xfrm>
        </p:grpSpPr>
        <p:sp>
          <p:nvSpPr>
            <p:cNvPr id="64" name="직사각형 63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화살표 연결선 65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그룹 41"/>
          <p:cNvGrpSpPr/>
          <p:nvPr/>
        </p:nvGrpSpPr>
        <p:grpSpPr>
          <a:xfrm>
            <a:off x="1273640" y="3543009"/>
            <a:ext cx="288032" cy="867243"/>
            <a:chOff x="899592" y="3471001"/>
            <a:chExt cx="288032" cy="867243"/>
          </a:xfrm>
        </p:grpSpPr>
        <p:sp>
          <p:nvSpPr>
            <p:cNvPr id="73" name="직사각형 72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41"/>
          <p:cNvGrpSpPr/>
          <p:nvPr/>
        </p:nvGrpSpPr>
        <p:grpSpPr>
          <a:xfrm>
            <a:off x="2581391" y="3543009"/>
            <a:ext cx="288032" cy="867243"/>
            <a:chOff x="899592" y="3471001"/>
            <a:chExt cx="288032" cy="867243"/>
          </a:xfrm>
        </p:grpSpPr>
        <p:sp>
          <p:nvSpPr>
            <p:cNvPr id="77" name="직사각형 76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화살표 연결선 78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41"/>
          <p:cNvGrpSpPr/>
          <p:nvPr/>
        </p:nvGrpSpPr>
        <p:grpSpPr>
          <a:xfrm>
            <a:off x="2940987" y="3543009"/>
            <a:ext cx="288032" cy="867243"/>
            <a:chOff x="899592" y="3471001"/>
            <a:chExt cx="288032" cy="867243"/>
          </a:xfrm>
        </p:grpSpPr>
        <p:sp>
          <p:nvSpPr>
            <p:cNvPr id="81" name="직사각형 80"/>
            <p:cNvSpPr/>
            <p:nvPr/>
          </p:nvSpPr>
          <p:spPr>
            <a:xfrm>
              <a:off x="899592" y="3471001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899592" y="4050212"/>
              <a:ext cx="288032" cy="28803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3" name="직선 화살표 연결선 82"/>
            <p:cNvCxnSpPr/>
            <p:nvPr/>
          </p:nvCxnSpPr>
          <p:spPr>
            <a:xfrm>
              <a:off x="1045219" y="3591498"/>
              <a:ext cx="0" cy="703455"/>
            </a:xfrm>
            <a:prstGeom prst="straightConnector1">
              <a:avLst/>
            </a:prstGeom>
            <a:ln w="63500">
              <a:solidFill>
                <a:srgbClr val="FFFF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위로 굽은 화살표 62"/>
          <p:cNvSpPr/>
          <p:nvPr/>
        </p:nvSpPr>
        <p:spPr>
          <a:xfrm>
            <a:off x="3297738" y="3898716"/>
            <a:ext cx="482174" cy="432048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3325308" y="354300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 flipV="1">
            <a:off x="3419872" y="3003799"/>
            <a:ext cx="432048" cy="6480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3759364" y="1360115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위로 굽은 화살표 69"/>
          <p:cNvSpPr/>
          <p:nvPr/>
        </p:nvSpPr>
        <p:spPr>
          <a:xfrm flipV="1">
            <a:off x="3635896" y="956752"/>
            <a:ext cx="432048" cy="360040"/>
          </a:xfrm>
          <a:prstGeom prst="ben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아래쪽 화살표 70"/>
          <p:cNvSpPr/>
          <p:nvPr/>
        </p:nvSpPr>
        <p:spPr>
          <a:xfrm>
            <a:off x="3810734" y="1584186"/>
            <a:ext cx="432048" cy="72008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2483768" y="2511049"/>
            <a:ext cx="670628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3236360" y="2467669"/>
            <a:ext cx="524604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79512" y="1923678"/>
            <a:ext cx="26101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CommandBuffer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6372200" y="627534"/>
            <a:ext cx="360040" cy="432048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4932040" y="237877"/>
            <a:ext cx="313285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RenderMainThread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166436" y="401146"/>
            <a:ext cx="79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IMM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DC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9" name="아래쪽 화살표 88"/>
          <p:cNvSpPr/>
          <p:nvPr/>
        </p:nvSpPr>
        <p:spPr>
          <a:xfrm rot="16200000">
            <a:off x="5724126" y="2139701"/>
            <a:ext cx="432048" cy="1008115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아래쪽 화살표 89"/>
          <p:cNvSpPr/>
          <p:nvPr/>
        </p:nvSpPr>
        <p:spPr>
          <a:xfrm rot="16200000">
            <a:off x="7203917" y="1099211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8308771" y="1779662"/>
            <a:ext cx="476485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5508104" y="1203598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0" name="아래쪽 화살표 79"/>
          <p:cNvSpPr/>
          <p:nvPr/>
        </p:nvSpPr>
        <p:spPr>
          <a:xfrm rot="16200000">
            <a:off x="7203917" y="2107323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5508104" y="2211710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8316416" y="2787774"/>
            <a:ext cx="504056" cy="33603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아래쪽 화살표 93"/>
          <p:cNvSpPr/>
          <p:nvPr/>
        </p:nvSpPr>
        <p:spPr>
          <a:xfrm rot="16200000">
            <a:off x="7203917" y="3187443"/>
            <a:ext cx="432048" cy="164893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5508104" y="3291830"/>
            <a:ext cx="34918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 smtClean="0">
                <a:solidFill>
                  <a:schemeClr val="bg1"/>
                </a:solidFill>
              </a:rPr>
              <a:t>ExecuteCommandList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8316415" y="3884309"/>
            <a:ext cx="490811" cy="2880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891" y="1779662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err="1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쿼드</a:t>
            </a:r>
            <a:r>
              <a:rPr lang="ko-KR" altLang="en-US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 코어 이상에서</a:t>
            </a:r>
            <a:endParaRPr lang="en-US" altLang="ko-KR" sz="54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효과가 있습니다</a:t>
            </a:r>
            <a:r>
              <a:rPr lang="en-US" altLang="ko-KR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923678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멀티코어를 활용했으니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algn="ctr"/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이제 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를 활용해 봅시다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white">
          <a:xfrm>
            <a:off x="2663353" y="179356"/>
            <a:ext cx="4112023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R="0" lvl="0" indent="0" fontAlgn="auto" latinLnBrk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kern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CPUs </a:t>
            </a:r>
            <a:r>
              <a:rPr lang="en-US" altLang="ko-KR" sz="4000" b="1" kern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vs</a:t>
            </a:r>
            <a:r>
              <a:rPr lang="en-US" altLang="ko-KR" sz="4000" b="1" kern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 GPUs</a:t>
            </a:r>
            <a:endParaRPr lang="en-US" altLang="ko-KR" sz="4000" b="1" kern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32989" y="1314605"/>
            <a:ext cx="5486400" cy="443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CPU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22364" y="2126920"/>
            <a:ext cx="4546640" cy="289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좁은 대역폭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높은 전력 소비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중간 수준의 병렬 처리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무거운 실행 과정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임의의 접근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일반적인 코드 지원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범용 목적의 프로그래밍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48" y="1193801"/>
            <a:ext cx="2122808" cy="10831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16" y="1193802"/>
            <a:ext cx="2164620" cy="10733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5004048" y="2126922"/>
            <a:ext cx="5486400" cy="289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넓은 대역폭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낮은 전력 소비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높은 수준의 병렬 처리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가벼운 실행 과정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순차적 접근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병렬 데이터 처리 지원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  <a:p>
            <a:pPr indent="-34290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2" charset="2"/>
              <a:buChar char="l"/>
              <a:defRPr/>
            </a:pPr>
            <a:r>
              <a:rPr lang="ko-KR" altLang="en-US" sz="2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ea"/>
              </a:rPr>
              <a:t>특수한 목적의 프로그래밍</a:t>
            </a:r>
            <a:endParaRPr lang="en-US" altLang="ko-KR" sz="2000" b="1" spc="15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 bwMode="white">
          <a:xfrm>
            <a:off x="4911968" y="915566"/>
            <a:ext cx="3764488" cy="409548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4 Cores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4 float wide SIMD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3GHz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48-96GFlops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2x </a:t>
            </a:r>
            <a:r>
              <a:rPr kumimoji="0" lang="en-US" altLang="ko-KR" sz="2000" b="1" i="0" u="none" strike="noStrike" kern="1200" cap="none" spc="150" normalizeH="0" baseline="0" noProof="0" dirty="0" err="1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HyperThreaded</a:t>
            </a:r>
            <a:endParaRPr kumimoji="0" lang="en-US" altLang="ko-KR" sz="2000" b="1" i="0" u="none" strike="noStrike" kern="1200" cap="none" spc="150" normalizeH="0" baseline="0" noProof="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64kB $L1/core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20GB/s to Memory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$200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200W</a:t>
            </a:r>
            <a:endParaRPr kumimoji="0" lang="en-US" altLang="ko-KR" sz="2000" b="1" i="0" u="none" strike="noStrike" kern="1200" cap="none" spc="150" normalizeH="0" baseline="0" noProof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5" name="그룹 17"/>
          <p:cNvGrpSpPr/>
          <p:nvPr/>
        </p:nvGrpSpPr>
        <p:grpSpPr>
          <a:xfrm>
            <a:off x="1259632" y="1347614"/>
            <a:ext cx="2972574" cy="3301584"/>
            <a:chOff x="1778000" y="1524000"/>
            <a:chExt cx="3962400" cy="4343400"/>
          </a:xfrm>
        </p:grpSpPr>
        <p:sp>
          <p:nvSpPr>
            <p:cNvPr id="6" name="Rectangle 3"/>
            <p:cNvSpPr/>
            <p:nvPr/>
          </p:nvSpPr>
          <p:spPr bwMode="auto">
            <a:xfrm>
              <a:off x="1778000" y="1524000"/>
              <a:ext cx="3962400" cy="43434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7" name="Rectangle 4"/>
            <p:cNvSpPr/>
            <p:nvPr/>
          </p:nvSpPr>
          <p:spPr bwMode="auto">
            <a:xfrm>
              <a:off x="1930400" y="1717335"/>
              <a:ext cx="1676400" cy="12954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CPU 0</a:t>
              </a:r>
            </a:p>
          </p:txBody>
        </p:sp>
        <p:sp>
          <p:nvSpPr>
            <p:cNvPr id="8" name="Rectangle 5"/>
            <p:cNvSpPr/>
            <p:nvPr/>
          </p:nvSpPr>
          <p:spPr bwMode="auto">
            <a:xfrm>
              <a:off x="3835400" y="1717335"/>
              <a:ext cx="1752600" cy="12954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CPU 1</a:t>
              </a:r>
            </a:p>
          </p:txBody>
        </p:sp>
        <p:sp>
          <p:nvSpPr>
            <p:cNvPr id="9" name="Rectangle 6"/>
            <p:cNvSpPr/>
            <p:nvPr/>
          </p:nvSpPr>
          <p:spPr bwMode="auto">
            <a:xfrm>
              <a:off x="1930400" y="3088935"/>
              <a:ext cx="1676400" cy="12954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CPU 2</a:t>
              </a:r>
            </a:p>
          </p:txBody>
        </p:sp>
        <p:sp>
          <p:nvSpPr>
            <p:cNvPr id="10" name="Rectangle 7"/>
            <p:cNvSpPr/>
            <p:nvPr/>
          </p:nvSpPr>
          <p:spPr bwMode="auto">
            <a:xfrm>
              <a:off x="3835400" y="3088935"/>
              <a:ext cx="1752600" cy="12954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CPU 3</a:t>
              </a:r>
            </a:p>
          </p:txBody>
        </p:sp>
        <p:sp>
          <p:nvSpPr>
            <p:cNvPr id="11" name="Rectangle 8"/>
            <p:cNvSpPr/>
            <p:nvPr/>
          </p:nvSpPr>
          <p:spPr bwMode="auto">
            <a:xfrm>
              <a:off x="1930400" y="4460535"/>
              <a:ext cx="3657600" cy="1295400"/>
            </a:xfrm>
            <a:prstGeom prst="rect">
              <a:avLst/>
            </a:prstGeom>
            <a:solidFill>
              <a:srgbClr val="D1943B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L2 Cache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 bwMode="white">
          <a:xfrm>
            <a:off x="5219287" y="516031"/>
            <a:ext cx="3529177" cy="4431983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32 Cores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32 Float wide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1GHz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1TeraFlop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32x “</a:t>
            </a:r>
            <a:r>
              <a:rPr kumimoji="0" lang="en-US" altLang="ko-KR" sz="2000" b="1" i="0" u="none" strike="noStrike" kern="1200" cap="none" spc="150" normalizeH="0" baseline="0" noProof="0" dirty="0" err="1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HyperThreaded</a:t>
            </a: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”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64kB $L1/Core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150GB/s to </a:t>
            </a:r>
            <a:r>
              <a:rPr kumimoji="0" lang="en-US" altLang="ko-KR" sz="2000" b="1" i="0" u="none" strike="noStrike" kern="1200" cap="none" spc="150" normalizeH="0" baseline="0" noProof="0" dirty="0" err="1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Mem</a:t>
            </a:r>
            <a:endParaRPr kumimoji="0" lang="en-US" altLang="ko-KR" sz="2000" b="1" i="0" u="none" strike="noStrike" kern="1200" cap="none" spc="150" normalizeH="0" baseline="0" noProof="0" dirty="0" smtClean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$200, </a:t>
            </a:r>
          </a:p>
          <a:p>
            <a:pPr marL="0" marR="0" lvl="0" indent="0" algn="l" defTabSz="914400" rtl="0" eaLnBrk="1" fontAlgn="auto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150" normalizeH="0" baseline="0" noProof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200W</a:t>
            </a:r>
            <a:endParaRPr kumimoji="0" lang="en-US" altLang="ko-KR" sz="2000" b="1" i="0" u="none" strike="noStrike" kern="1200" cap="none" spc="150" normalizeH="0" baseline="0" noProof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67544" y="830699"/>
            <a:ext cx="4150378" cy="4020088"/>
            <a:chOff x="914638" y="1803400"/>
            <a:chExt cx="3544223" cy="4343400"/>
          </a:xfrm>
        </p:grpSpPr>
        <p:sp>
          <p:nvSpPr>
            <p:cNvPr id="6" name="Rectangle 9"/>
            <p:cNvSpPr/>
            <p:nvPr/>
          </p:nvSpPr>
          <p:spPr bwMode="auto">
            <a:xfrm>
              <a:off x="914638" y="1803400"/>
              <a:ext cx="3544223" cy="43434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rgbClr val="4BACC6">
                    <a:lumMod val="50000"/>
                  </a:srgbClr>
                </a:solidFill>
                <a:latin typeface="Tahoma" pitchFamily="34" charset="0"/>
              </a:endParaRPr>
            </a:p>
          </p:txBody>
        </p:sp>
        <p:sp>
          <p:nvSpPr>
            <p:cNvPr id="7" name="Rectangle 10"/>
            <p:cNvSpPr/>
            <p:nvPr/>
          </p:nvSpPr>
          <p:spPr bwMode="auto">
            <a:xfrm>
              <a:off x="1028968" y="19583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8" name="Rectangle 11"/>
            <p:cNvSpPr/>
            <p:nvPr/>
          </p:nvSpPr>
          <p:spPr bwMode="auto">
            <a:xfrm>
              <a:off x="1028968" y="24155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9" name="Rectangle 12"/>
            <p:cNvSpPr/>
            <p:nvPr/>
          </p:nvSpPr>
          <p:spPr bwMode="auto">
            <a:xfrm>
              <a:off x="1028968" y="2870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0" name="Rectangle 13"/>
            <p:cNvSpPr/>
            <p:nvPr/>
          </p:nvSpPr>
          <p:spPr bwMode="auto">
            <a:xfrm>
              <a:off x="1028968" y="33274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1" name="Rectangle 14"/>
            <p:cNvSpPr/>
            <p:nvPr/>
          </p:nvSpPr>
          <p:spPr bwMode="auto">
            <a:xfrm>
              <a:off x="1028968" y="37846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2" name="Rectangle 15"/>
            <p:cNvSpPr/>
            <p:nvPr/>
          </p:nvSpPr>
          <p:spPr bwMode="auto">
            <a:xfrm>
              <a:off x="1028968" y="42418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3" name="Rectangle 16"/>
            <p:cNvSpPr/>
            <p:nvPr/>
          </p:nvSpPr>
          <p:spPr bwMode="auto">
            <a:xfrm>
              <a:off x="1714946" y="19583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4" name="Rectangle 17"/>
            <p:cNvSpPr/>
            <p:nvPr/>
          </p:nvSpPr>
          <p:spPr bwMode="auto">
            <a:xfrm>
              <a:off x="1714946" y="24155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5" name="Rectangle 18"/>
            <p:cNvSpPr/>
            <p:nvPr/>
          </p:nvSpPr>
          <p:spPr bwMode="auto">
            <a:xfrm>
              <a:off x="1714946" y="2870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6" name="Rectangle 19"/>
            <p:cNvSpPr/>
            <p:nvPr/>
          </p:nvSpPr>
          <p:spPr bwMode="auto">
            <a:xfrm>
              <a:off x="1714946" y="33274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7" name="Rectangle 20"/>
            <p:cNvSpPr/>
            <p:nvPr/>
          </p:nvSpPr>
          <p:spPr bwMode="auto">
            <a:xfrm>
              <a:off x="1714946" y="37846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8" name="Rectangle 21"/>
            <p:cNvSpPr/>
            <p:nvPr/>
          </p:nvSpPr>
          <p:spPr bwMode="auto">
            <a:xfrm>
              <a:off x="1714946" y="42418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19" name="Rectangle 22"/>
            <p:cNvSpPr/>
            <p:nvPr/>
          </p:nvSpPr>
          <p:spPr bwMode="auto">
            <a:xfrm>
              <a:off x="2400925" y="19583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0" name="Rectangle 23"/>
            <p:cNvSpPr/>
            <p:nvPr/>
          </p:nvSpPr>
          <p:spPr bwMode="auto">
            <a:xfrm>
              <a:off x="2400925" y="241552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1" name="Rectangle 24"/>
            <p:cNvSpPr/>
            <p:nvPr/>
          </p:nvSpPr>
          <p:spPr bwMode="auto">
            <a:xfrm>
              <a:off x="2400925" y="2870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2" name="Rectangle 25"/>
            <p:cNvSpPr/>
            <p:nvPr/>
          </p:nvSpPr>
          <p:spPr bwMode="auto">
            <a:xfrm>
              <a:off x="2400925" y="33274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3" name="Rectangle 26"/>
            <p:cNvSpPr/>
            <p:nvPr/>
          </p:nvSpPr>
          <p:spPr bwMode="auto">
            <a:xfrm>
              <a:off x="2400925" y="37846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4" name="Rectangle 27"/>
            <p:cNvSpPr/>
            <p:nvPr/>
          </p:nvSpPr>
          <p:spPr bwMode="auto">
            <a:xfrm>
              <a:off x="2400925" y="42418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5" name="Rectangle 28"/>
            <p:cNvSpPr/>
            <p:nvPr/>
          </p:nvSpPr>
          <p:spPr bwMode="auto">
            <a:xfrm>
              <a:off x="1028968" y="5613400"/>
              <a:ext cx="3372728" cy="381000"/>
            </a:xfrm>
            <a:prstGeom prst="rect">
              <a:avLst/>
            </a:prstGeom>
            <a:solidFill>
              <a:srgbClr val="D1943B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L2 Cache</a:t>
              </a:r>
            </a:p>
          </p:txBody>
        </p:sp>
        <p:sp>
          <p:nvSpPr>
            <p:cNvPr id="26" name="Rectangle 29"/>
            <p:cNvSpPr/>
            <p:nvPr/>
          </p:nvSpPr>
          <p:spPr bwMode="auto">
            <a:xfrm>
              <a:off x="1028968" y="4699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7" name="Rectangle 30"/>
            <p:cNvSpPr/>
            <p:nvPr/>
          </p:nvSpPr>
          <p:spPr bwMode="auto">
            <a:xfrm>
              <a:off x="1028968" y="5156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8" name="Rectangle 31"/>
            <p:cNvSpPr/>
            <p:nvPr/>
          </p:nvSpPr>
          <p:spPr bwMode="auto">
            <a:xfrm>
              <a:off x="1714946" y="4699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29" name="Rectangle 32"/>
            <p:cNvSpPr/>
            <p:nvPr/>
          </p:nvSpPr>
          <p:spPr bwMode="auto">
            <a:xfrm>
              <a:off x="1714946" y="5156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0" name="Rectangle 33"/>
            <p:cNvSpPr/>
            <p:nvPr/>
          </p:nvSpPr>
          <p:spPr bwMode="auto">
            <a:xfrm>
              <a:off x="2400925" y="4699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1" name="Rectangle 34"/>
            <p:cNvSpPr/>
            <p:nvPr/>
          </p:nvSpPr>
          <p:spPr bwMode="auto">
            <a:xfrm>
              <a:off x="2400925" y="5156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2" name="Rectangle 35"/>
            <p:cNvSpPr/>
            <p:nvPr/>
          </p:nvSpPr>
          <p:spPr bwMode="auto">
            <a:xfrm>
              <a:off x="3086904" y="4699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3" name="Rectangle 36"/>
            <p:cNvSpPr/>
            <p:nvPr/>
          </p:nvSpPr>
          <p:spPr bwMode="auto">
            <a:xfrm>
              <a:off x="3086904" y="5156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4" name="Rectangle 37"/>
            <p:cNvSpPr/>
            <p:nvPr/>
          </p:nvSpPr>
          <p:spPr bwMode="auto">
            <a:xfrm>
              <a:off x="3772882" y="4699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5" name="Rectangle 38"/>
            <p:cNvSpPr/>
            <p:nvPr/>
          </p:nvSpPr>
          <p:spPr bwMode="auto">
            <a:xfrm>
              <a:off x="3772882" y="51562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6" name="Rectangle 41"/>
            <p:cNvSpPr/>
            <p:nvPr/>
          </p:nvSpPr>
          <p:spPr bwMode="auto">
            <a:xfrm>
              <a:off x="3086904" y="19558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7" name="Rectangle 42"/>
            <p:cNvSpPr/>
            <p:nvPr/>
          </p:nvSpPr>
          <p:spPr bwMode="auto">
            <a:xfrm>
              <a:off x="3086904" y="2413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8" name="Rectangle 43"/>
            <p:cNvSpPr/>
            <p:nvPr/>
          </p:nvSpPr>
          <p:spPr bwMode="auto">
            <a:xfrm>
              <a:off x="3772882" y="19558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39" name="Rectangle 44"/>
            <p:cNvSpPr/>
            <p:nvPr/>
          </p:nvSpPr>
          <p:spPr bwMode="auto">
            <a:xfrm>
              <a:off x="3772882" y="2413000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0" name="Rectangle 45"/>
            <p:cNvSpPr/>
            <p:nvPr/>
          </p:nvSpPr>
          <p:spPr bwMode="auto">
            <a:xfrm>
              <a:off x="3086904" y="287523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1" name="Rectangle 46"/>
            <p:cNvSpPr/>
            <p:nvPr/>
          </p:nvSpPr>
          <p:spPr bwMode="auto">
            <a:xfrm>
              <a:off x="3772882" y="287523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2" name="Rectangle 47"/>
            <p:cNvSpPr/>
            <p:nvPr/>
          </p:nvSpPr>
          <p:spPr bwMode="auto">
            <a:xfrm>
              <a:off x="3086904" y="33318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3" name="Rectangle 48"/>
            <p:cNvSpPr/>
            <p:nvPr/>
          </p:nvSpPr>
          <p:spPr bwMode="auto">
            <a:xfrm>
              <a:off x="3086904" y="37890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4" name="Rectangle 49"/>
            <p:cNvSpPr/>
            <p:nvPr/>
          </p:nvSpPr>
          <p:spPr bwMode="auto">
            <a:xfrm>
              <a:off x="3772882" y="33318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5" name="Rectangle 50"/>
            <p:cNvSpPr/>
            <p:nvPr/>
          </p:nvSpPr>
          <p:spPr bwMode="auto">
            <a:xfrm>
              <a:off x="3772882" y="37890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6" name="Rectangle 51"/>
            <p:cNvSpPr/>
            <p:nvPr/>
          </p:nvSpPr>
          <p:spPr bwMode="auto">
            <a:xfrm>
              <a:off x="3086904" y="42462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  <p:sp>
          <p:nvSpPr>
            <p:cNvPr id="47" name="Rectangle 52"/>
            <p:cNvSpPr/>
            <p:nvPr/>
          </p:nvSpPr>
          <p:spPr bwMode="auto">
            <a:xfrm>
              <a:off x="3772882" y="4246207"/>
              <a:ext cx="628814" cy="381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 smtClean="0">
                  <a:solidFill>
                    <a:srgbClr val="4BACC6">
                      <a:lumMod val="50000"/>
                    </a:srgbClr>
                  </a:solidFill>
                  <a:latin typeface="Tahoma" pitchFamily="34" charset="0"/>
                </a:rPr>
                <a:t>SIMD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4"/>
          <p:cNvGrpSpPr/>
          <p:nvPr/>
        </p:nvGrpSpPr>
        <p:grpSpPr>
          <a:xfrm>
            <a:off x="1835696" y="829022"/>
            <a:ext cx="5728734" cy="4191000"/>
            <a:chOff x="914400" y="1571612"/>
            <a:chExt cx="7636323" cy="41910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1605491" y="1571612"/>
              <a:ext cx="2057400" cy="1066800"/>
            </a:xfrm>
            <a:prstGeom prst="roundRect">
              <a:avLst/>
            </a:prstGeom>
            <a:solidFill>
              <a:srgbClr val="4F81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CPU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50GFlops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5638800" y="1571612"/>
              <a:ext cx="2057400" cy="1066800"/>
            </a:xfrm>
            <a:prstGeom prst="roundRect">
              <a:avLst/>
            </a:prstGeom>
            <a:solidFill>
              <a:srgbClr val="4F81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GPU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1TFlop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914400" y="3781412"/>
              <a:ext cx="3276600" cy="19812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CPU RAM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ysClr val="window" lastClr="FFFFFF"/>
                  </a:solidFill>
                  <a:latin typeface="Tahoma" pitchFamily="34" charset="0"/>
                </a:rPr>
                <a:t>4-6 GB</a:t>
              </a:r>
              <a:endParaRPr lang="en-US" b="1" kern="0" dirty="0" smtClean="0">
                <a:solidFill>
                  <a:sysClr val="window" lastClr="FFFFFF"/>
                </a:solidFill>
                <a:latin typeface="Tahoma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5562600" y="3781412"/>
              <a:ext cx="2209800" cy="12192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GPU RAM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1</a:t>
              </a:r>
              <a:r>
                <a:rPr lang="en-US" b="1" kern="0" dirty="0">
                  <a:solidFill>
                    <a:sysClr val="window" lastClr="FFFFFF"/>
                  </a:solidFill>
                  <a:latin typeface="Tahoma" pitchFamily="34" charset="0"/>
                </a:rPr>
                <a:t> GB</a:t>
              </a:r>
              <a:endParaRPr lang="en-US" b="1" kern="0" dirty="0" smtClean="0">
                <a:solidFill>
                  <a:sysClr val="window" lastClr="FFFFFF"/>
                </a:solidFill>
                <a:latin typeface="Tahoma" pitchFamily="34" charset="0"/>
              </a:endParaRPr>
            </a:p>
          </p:txBody>
        </p:sp>
        <p:sp>
          <p:nvSpPr>
            <p:cNvPr id="9" name="Up-Down Arrow 8"/>
            <p:cNvSpPr/>
            <p:nvPr/>
          </p:nvSpPr>
          <p:spPr bwMode="auto">
            <a:xfrm>
              <a:off x="2215091" y="2562212"/>
              <a:ext cx="685800" cy="1295400"/>
            </a:xfrm>
            <a:prstGeom prst="upDownArrow">
              <a:avLst>
                <a:gd name="adj1" fmla="val 53865"/>
                <a:gd name="adj2" fmla="val 30676"/>
              </a:avLst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24692" y="3019412"/>
              <a:ext cx="1286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</a:rPr>
                <a:t>10GB/s</a:t>
              </a:r>
              <a:endParaRPr lang="en-US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86600" y="3019412"/>
              <a:ext cx="1464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</a:rPr>
                <a:t>100GB/s</a:t>
              </a:r>
              <a:endParaRPr lang="en-US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12" name="Up-Down Arrow 12"/>
            <p:cNvSpPr/>
            <p:nvPr/>
          </p:nvSpPr>
          <p:spPr bwMode="auto">
            <a:xfrm>
              <a:off x="6019800" y="2562212"/>
              <a:ext cx="1295400" cy="1295400"/>
            </a:xfrm>
            <a:prstGeom prst="upDownArrow">
              <a:avLst>
                <a:gd name="adj1" fmla="val 68187"/>
                <a:gd name="adj2" fmla="val 15331"/>
              </a:avLst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3" name="Left-Right Arrow 14"/>
            <p:cNvSpPr/>
            <p:nvPr/>
          </p:nvSpPr>
          <p:spPr bwMode="auto">
            <a:xfrm>
              <a:off x="3581400" y="1952612"/>
              <a:ext cx="2133600" cy="381000"/>
            </a:xfrm>
            <a:prstGeom prst="leftRightArrow">
              <a:avLst/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5168" y="2269080"/>
              <a:ext cx="1109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>
                  <a:solidFill>
                    <a:sysClr val="window" lastClr="FFFFFF"/>
                  </a:solidFill>
                </a:rPr>
                <a:t>1GB/s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987574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놀고 있는 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GPU 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에게 </a:t>
            </a:r>
            <a:endParaRPr lang="en-US" altLang="ko-KR" sz="5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일을 시키고 싶었다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!!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891" y="3507854"/>
            <a:ext cx="870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err="1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DirectCompute</a:t>
            </a:r>
            <a:r>
              <a:rPr lang="en-US" altLang="ko-KR" sz="4400" b="1" dirty="0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!!!!</a:t>
            </a:r>
            <a:endParaRPr lang="en-US" altLang="ko-KR" sz="44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" y="9051"/>
            <a:ext cx="6203455" cy="550123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828816" y="9029"/>
            <a:ext cx="7360031" cy="5535907"/>
            <a:chOff x="3200400" y="1915145"/>
            <a:chExt cx="5521461" cy="4151930"/>
          </a:xfrm>
        </p:grpSpPr>
        <p:pic>
          <p:nvPicPr>
            <p:cNvPr id="6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3200400" y="1915145"/>
              <a:ext cx="5521461" cy="4151930"/>
            </a:xfrm>
            <a:prstGeom prst="rect">
              <a:avLst/>
            </a:prstGeom>
          </p:spPr>
        </p:pic>
        <p:sp>
          <p:nvSpPr>
            <p:cNvPr id="7" name="Oval 8"/>
            <p:cNvSpPr/>
            <p:nvPr/>
          </p:nvSpPr>
          <p:spPr>
            <a:xfrm>
              <a:off x="3276600" y="2209800"/>
              <a:ext cx="1295400" cy="685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179512" y="483518"/>
            <a:ext cx="2736304" cy="13388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Bodies : 10240</a:t>
            </a: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FPS : 14.79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Gflops</a:t>
            </a: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: 31.017675</a:t>
            </a:r>
            <a:endParaRPr lang="en-US" altLang="ko-KR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32040" y="411510"/>
            <a:ext cx="2736304" cy="13388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Bodies : 20480</a:t>
            </a: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FPS : 121.90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Gflops</a:t>
            </a:r>
            <a:r>
              <a:rPr lang="en-US" altLang="ko-KR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: 1022.60887</a:t>
            </a:r>
            <a:endParaRPr lang="en-US" altLang="ko-KR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810169" y="123478"/>
          <a:ext cx="5930184" cy="495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691680" y="699542"/>
            <a:ext cx="5760640" cy="3960440"/>
            <a:chOff x="179512" y="627534"/>
            <a:chExt cx="5760640" cy="3960440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179512" y="627534"/>
              <a:ext cx="2808312" cy="3960440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9552" y="627534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GPU</a:t>
              </a:r>
            </a:p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(SIMD Engine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3131840" y="627534"/>
              <a:ext cx="2808312" cy="3960440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63888" y="627534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Video Memory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187624" y="699542"/>
            <a:ext cx="6768752" cy="3960440"/>
            <a:chOff x="1187624" y="699542"/>
            <a:chExt cx="6768752" cy="3960440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187624" y="699542"/>
              <a:ext cx="2808312" cy="3960440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47664" y="699542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GPU</a:t>
              </a:r>
            </a:p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(SIMD Engine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5148064" y="699542"/>
              <a:ext cx="2808312" cy="3960440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80112" y="69954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Video Memory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114600" y="4267092"/>
            <a:ext cx="5184576" cy="66325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D3D11CreateDevice( … 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18762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514806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47664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817440" y="4229389"/>
            <a:ext cx="577889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CreateComputeShader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508314" y="1635646"/>
            <a:ext cx="2160240" cy="18722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580322" y="16983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SimpleCS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18762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14806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47664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321496" y="4229389"/>
            <a:ext cx="4770784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CreateBuffer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508314" y="1635646"/>
            <a:ext cx="2160240" cy="18722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580322" y="16983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SimpleCS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364088" y="1635646"/>
            <a:ext cx="2448272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445697" y="1698362"/>
            <a:ext cx="228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Buffer0( For Data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18762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148064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47664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321496" y="4229389"/>
            <a:ext cx="4770784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CreateBuffer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508314" y="1635646"/>
            <a:ext cx="2160240" cy="18722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580322" y="16983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SimpleCS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5364088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364088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7400" y="4229389"/>
            <a:ext cx="649897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CreateShaderResourceView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04258" y="1635646"/>
            <a:ext cx="2160240" cy="18722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76266" y="16983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SimpleCS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283968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7400" y="4229389"/>
            <a:ext cx="649897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CreateUnorderedAccessView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04258" y="1635646"/>
            <a:ext cx="2160240" cy="18722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076266" y="16983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SimpleCS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2" name="그룹 20"/>
          <p:cNvGrpSpPr/>
          <p:nvPr/>
        </p:nvGrpSpPr>
        <p:grpSpPr>
          <a:xfrm>
            <a:off x="4355976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355976" y="2355726"/>
            <a:ext cx="1296144" cy="504056"/>
            <a:chOff x="3923928" y="1635646"/>
            <a:chExt cx="1296144" cy="504056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UAV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7400" y="4229389"/>
            <a:ext cx="649897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CSSetShader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8"/>
          <p:cNvGrpSpPr/>
          <p:nvPr/>
        </p:nvGrpSpPr>
        <p:grpSpPr>
          <a:xfrm>
            <a:off x="1004258" y="1635646"/>
            <a:ext cx="2160240" cy="1872208"/>
            <a:chOff x="1508314" y="1635646"/>
            <a:chExt cx="2160240" cy="1872208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508314" y="1635646"/>
              <a:ext cx="2160240" cy="187220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0322" y="169836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SimpleCS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2" name="그룹 20"/>
          <p:cNvGrpSpPr/>
          <p:nvPr/>
        </p:nvGrpSpPr>
        <p:grpSpPr>
          <a:xfrm>
            <a:off x="4283968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5" name="그룹 20"/>
          <p:cNvGrpSpPr/>
          <p:nvPr/>
        </p:nvGrpSpPr>
        <p:grpSpPr>
          <a:xfrm>
            <a:off x="4283968" y="2355726"/>
            <a:ext cx="1296144" cy="504056"/>
            <a:chOff x="3923928" y="1635646"/>
            <a:chExt cx="1296144" cy="504056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UAV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7400" y="4267092"/>
            <a:ext cx="6498976" cy="66325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CSSetShaderResources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8"/>
          <p:cNvGrpSpPr/>
          <p:nvPr/>
        </p:nvGrpSpPr>
        <p:grpSpPr>
          <a:xfrm>
            <a:off x="1004258" y="1635646"/>
            <a:ext cx="2160240" cy="1872208"/>
            <a:chOff x="1508314" y="1635646"/>
            <a:chExt cx="2160240" cy="1872208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508314" y="1635646"/>
              <a:ext cx="2160240" cy="187220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0322" y="169836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SimpleCS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2" name="그룹 20"/>
          <p:cNvGrpSpPr/>
          <p:nvPr/>
        </p:nvGrpSpPr>
        <p:grpSpPr>
          <a:xfrm>
            <a:off x="4283968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5" name="그룹 20"/>
          <p:cNvGrpSpPr/>
          <p:nvPr/>
        </p:nvGrpSpPr>
        <p:grpSpPr>
          <a:xfrm>
            <a:off x="4283968" y="2355726"/>
            <a:ext cx="1296144" cy="504056"/>
            <a:chOff x="3923928" y="1635646"/>
            <a:chExt cx="1296144" cy="504056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UAV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4" name="오른쪽 화살표 23"/>
          <p:cNvSpPr/>
          <p:nvPr/>
        </p:nvSpPr>
        <p:spPr>
          <a:xfrm flipH="1">
            <a:off x="3203848" y="1635646"/>
            <a:ext cx="1008112" cy="50405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7400" y="4229389"/>
            <a:ext cx="649897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CSSetUnorderedAcessViews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( …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8"/>
          <p:cNvGrpSpPr/>
          <p:nvPr/>
        </p:nvGrpSpPr>
        <p:grpSpPr>
          <a:xfrm>
            <a:off x="1004258" y="1635646"/>
            <a:ext cx="2160240" cy="1872208"/>
            <a:chOff x="1508314" y="1635646"/>
            <a:chExt cx="2160240" cy="1872208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508314" y="1635646"/>
              <a:ext cx="2160240" cy="187220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0322" y="169836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SimpleCS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2" name="그룹 20"/>
          <p:cNvGrpSpPr/>
          <p:nvPr/>
        </p:nvGrpSpPr>
        <p:grpSpPr>
          <a:xfrm>
            <a:off x="4283968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5" name="그룹 20"/>
          <p:cNvGrpSpPr/>
          <p:nvPr/>
        </p:nvGrpSpPr>
        <p:grpSpPr>
          <a:xfrm>
            <a:off x="4283968" y="2355726"/>
            <a:ext cx="1296144" cy="504056"/>
            <a:chOff x="3923928" y="1635646"/>
            <a:chExt cx="1296144" cy="504056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UAV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4" name="오른쪽 화살표 23"/>
          <p:cNvSpPr/>
          <p:nvPr/>
        </p:nvSpPr>
        <p:spPr>
          <a:xfrm flipH="1">
            <a:off x="3203848" y="1635646"/>
            <a:ext cx="1008112" cy="50405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왼쪽/오른쪽 화살표 24"/>
          <p:cNvSpPr/>
          <p:nvPr/>
        </p:nvSpPr>
        <p:spPr>
          <a:xfrm>
            <a:off x="3214734" y="2316376"/>
            <a:ext cx="1008112" cy="504056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68356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699542"/>
            <a:ext cx="2808312" cy="396044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43608" y="69954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GPU</a:t>
            </a:r>
          </a:p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(SIMD Engine )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69954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Video Memory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" name="그룹 8"/>
          <p:cNvGrpSpPr/>
          <p:nvPr/>
        </p:nvGrpSpPr>
        <p:grpSpPr>
          <a:xfrm>
            <a:off x="1004258" y="1635646"/>
            <a:ext cx="2160240" cy="1872208"/>
            <a:chOff x="1508314" y="1635646"/>
            <a:chExt cx="2160240" cy="1872208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508314" y="1635646"/>
              <a:ext cx="2160240" cy="1872208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0322" y="169836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SimpleCS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14"/>
          <p:cNvGrpSpPr/>
          <p:nvPr/>
        </p:nvGrpSpPr>
        <p:grpSpPr>
          <a:xfrm>
            <a:off x="5940152" y="1635646"/>
            <a:ext cx="2448272" cy="504056"/>
            <a:chOff x="5364088" y="1635646"/>
            <a:chExt cx="2448272" cy="504056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Buffer0( For Data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9" name="그룹 15"/>
          <p:cNvGrpSpPr/>
          <p:nvPr/>
        </p:nvGrpSpPr>
        <p:grpSpPr>
          <a:xfrm>
            <a:off x="5940152" y="2355726"/>
            <a:ext cx="2448272" cy="504056"/>
            <a:chOff x="5364088" y="1635646"/>
            <a:chExt cx="2448272" cy="50405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5364088" y="1635646"/>
              <a:ext cx="2448272" cy="504056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45697" y="1698362"/>
              <a:ext cx="2285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Buffer1( For Result )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2" name="그룹 20"/>
          <p:cNvGrpSpPr/>
          <p:nvPr/>
        </p:nvGrpSpPr>
        <p:grpSpPr>
          <a:xfrm>
            <a:off x="4283968" y="1635646"/>
            <a:ext cx="1296144" cy="504056"/>
            <a:chOff x="3923928" y="1635646"/>
            <a:chExt cx="1296144" cy="504056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3928" y="1635646"/>
              <a:ext cx="1296144" cy="504056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67133" y="1698362"/>
              <a:ext cx="1209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SRV</a:t>
              </a:r>
              <a:endPara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2" name="모서리가 둥근 직사각형 21"/>
          <p:cNvSpPr/>
          <p:nvPr/>
        </p:nvSpPr>
        <p:spPr>
          <a:xfrm>
            <a:off x="4283968" y="2355726"/>
            <a:ext cx="1296144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327173" y="2418442"/>
            <a:ext cx="1209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UAV</a:t>
            </a:r>
            <a:endParaRPr lang="ko-KR" altLang="en-US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214669" y="2223120"/>
            <a:ext cx="809328" cy="337220"/>
            <a:chOff x="1214669" y="2223120"/>
            <a:chExt cx="809328" cy="33722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1282452" y="2223120"/>
              <a:ext cx="674440" cy="33722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14669" y="2252654"/>
              <a:ext cx="809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SIMD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4" name="오른쪽 화살표 23"/>
          <p:cNvSpPr/>
          <p:nvPr/>
        </p:nvSpPr>
        <p:spPr>
          <a:xfrm flipH="1">
            <a:off x="3203848" y="1635646"/>
            <a:ext cx="1008112" cy="50405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왼쪽/오른쪽 화살표 24"/>
          <p:cNvSpPr/>
          <p:nvPr/>
        </p:nvSpPr>
        <p:spPr>
          <a:xfrm>
            <a:off x="3214734" y="2316376"/>
            <a:ext cx="1008112" cy="504056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2051720" y="2223120"/>
            <a:ext cx="809328" cy="337220"/>
            <a:chOff x="1214669" y="2223120"/>
            <a:chExt cx="809328" cy="337220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1282452" y="2223120"/>
              <a:ext cx="674440" cy="33722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214669" y="2252654"/>
              <a:ext cx="809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SIMD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214669" y="2643758"/>
            <a:ext cx="809328" cy="337220"/>
            <a:chOff x="1214669" y="2223120"/>
            <a:chExt cx="809328" cy="337220"/>
          </a:xfrm>
        </p:grpSpPr>
        <p:sp>
          <p:nvSpPr>
            <p:cNvPr id="54" name="모서리가 둥근 직사각형 53"/>
            <p:cNvSpPr/>
            <p:nvPr/>
          </p:nvSpPr>
          <p:spPr>
            <a:xfrm>
              <a:off x="1282452" y="2223120"/>
              <a:ext cx="674440" cy="33722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214669" y="2252654"/>
              <a:ext cx="809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SIMD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2051720" y="2643758"/>
            <a:ext cx="809328" cy="337220"/>
            <a:chOff x="1214669" y="2223120"/>
            <a:chExt cx="809328" cy="337220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1282452" y="2223120"/>
              <a:ext cx="674440" cy="33722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214669" y="2252654"/>
              <a:ext cx="809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SIMD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1619672" y="3098626"/>
            <a:ext cx="809328" cy="337220"/>
            <a:chOff x="1214669" y="2223120"/>
            <a:chExt cx="809328" cy="337220"/>
          </a:xfrm>
        </p:grpSpPr>
        <p:sp>
          <p:nvSpPr>
            <p:cNvPr id="60" name="모서리가 둥근 직사각형 59"/>
            <p:cNvSpPr/>
            <p:nvPr/>
          </p:nvSpPr>
          <p:spPr>
            <a:xfrm>
              <a:off x="1282452" y="2223120"/>
              <a:ext cx="674440" cy="33722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214669" y="2234006"/>
              <a:ext cx="8093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…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 cstate="print"/>
          <a:srcRect l="887" t="58632" r="47812" b="2582"/>
          <a:stretch>
            <a:fillRect/>
          </a:stretch>
        </p:blipFill>
        <p:spPr bwMode="auto">
          <a:xfrm>
            <a:off x="139824" y="3277496"/>
            <a:ext cx="4648200" cy="13824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직사각형 6"/>
          <p:cNvSpPr/>
          <p:nvPr/>
        </p:nvSpPr>
        <p:spPr>
          <a:xfrm>
            <a:off x="2843808" y="4229389"/>
            <a:ext cx="3726160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en-US" altLang="ko-KR" sz="2800" b="1" kern="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Distpatch</a:t>
            </a:r>
            <a:r>
              <a:rPr lang="en-US" altLang="ko-KR" sz="28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( … 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339502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DirectCompute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는 </a:t>
            </a:r>
            <a:endParaRPr lang="en-US" altLang="ko-KR" sz="5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무척 어려운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(?)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작업입니다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5602" name="Picture 2" descr="http://media.miraeasset.com/UserFiles/Image/t-461.jpg"/>
          <p:cNvPicPr>
            <a:picLocks noChangeAspect="1" noChangeArrowheads="1"/>
          </p:cNvPicPr>
          <p:nvPr/>
        </p:nvPicPr>
        <p:blipFill>
          <a:blip r:embed="rId2" cstate="print"/>
          <a:srcRect t="24832" b="4547"/>
          <a:stretch>
            <a:fillRect/>
          </a:stretch>
        </p:blipFill>
        <p:spPr bwMode="auto">
          <a:xfrm>
            <a:off x="1763688" y="2244165"/>
            <a:ext cx="5418138" cy="27758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891" y="3135040"/>
            <a:ext cx="870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AMP </a:t>
            </a:r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가 무엇인가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891" y="3939902"/>
            <a:ext cx="870259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kern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Accelerated Massive Parallelism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891" y="771550"/>
            <a:ext cx="870259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그래서 등장한 것이 </a:t>
            </a:r>
            <a:r>
              <a:rPr lang="en-US" altLang="ko-KR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AMP!!</a:t>
            </a:r>
            <a:br>
              <a:rPr lang="en-US" altLang="ko-KR" sz="54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다음 버전의 </a:t>
            </a:r>
            <a:r>
              <a:rPr lang="en-US" altLang="ko-KR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Visual Studio</a:t>
            </a:r>
            <a:r>
              <a:rPr lang="ko-KR" altLang="en-US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에서</a:t>
            </a:r>
            <a:r>
              <a:rPr lang="en-US" altLang="ko-KR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등장 예정</a:t>
            </a:r>
            <a:r>
              <a:rPr lang="en-US" altLang="ko-KR" sz="32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 )</a:t>
            </a:r>
            <a:endParaRPr lang="en-US" altLang="ko-KR" sz="54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900" y="872589"/>
            <a:ext cx="90616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AMP</a:t>
            </a:r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는</a:t>
            </a:r>
            <a:endParaRPr lang="en-US" altLang="ko-KR" sz="5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쉬운 </a:t>
            </a:r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GPGPU </a:t>
            </a:r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환경 구축이 목적</a:t>
            </a:r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C++ </a:t>
            </a:r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기반의 템플릿으로 제작</a:t>
            </a:r>
            <a:endParaRPr lang="en-US" altLang="ko-KR" sz="48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C++ 0x </a:t>
            </a:r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일부 사용</a:t>
            </a:r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필수 </a:t>
            </a:r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7212" y="411510"/>
            <a:ext cx="7571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어떻게 하면 </a:t>
            </a:r>
            <a:endParaRPr lang="en-US" altLang="ko-KR" sz="5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쉽게 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GPGPU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</a:t>
            </a:r>
            <a:endParaRPr lang="en-US" altLang="ko-KR" sz="5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활용할 수 있을까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891" y="3603669"/>
            <a:ext cx="8702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STL</a:t>
            </a:r>
            <a:r>
              <a:rPr lang="ko-KR" altLang="en-US" sz="3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처럼 널리 개발자를 </a:t>
            </a:r>
            <a:endParaRPr lang="en-US" altLang="ko-KR" sz="36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3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이롭게 하고 싶다</a:t>
            </a:r>
            <a:r>
              <a:rPr lang="en-US" altLang="ko-KR" sz="36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36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2139702"/>
            <a:ext cx="8702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#include&lt;</a:t>
            </a:r>
            <a:r>
              <a:rPr lang="en-US" altLang="ko-KR" sz="7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amp.h</a:t>
            </a:r>
            <a:r>
              <a:rPr lang="en-US" altLang="ko-KR" sz="72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ea"/>
              </a:rPr>
              <a:t>&gt;</a:t>
            </a:r>
            <a:endParaRPr lang="en-US" altLang="ko-KR" sz="7200" b="1" dirty="0">
              <a:solidFill>
                <a:schemeClr val="accent6">
                  <a:lumMod val="20000"/>
                  <a:lumOff val="8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1563638"/>
            <a:ext cx="87025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SomeFunc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… ) </a:t>
            </a:r>
            <a:r>
              <a:rPr lang="en-US" altLang="ko-KR" sz="4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restrict( </a:t>
            </a:r>
            <a:r>
              <a:rPr lang="en-US" altLang="ko-KR" sz="4400" b="1" dirty="0" err="1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cpu</a:t>
            </a:r>
            <a:r>
              <a:rPr lang="en-US" altLang="ko-KR" sz="4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 )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{</a:t>
            </a:r>
          </a:p>
          <a:p>
            <a:r>
              <a:rPr lang="en-US" altLang="ko-KR" sz="4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…</a:t>
            </a:r>
          </a:p>
          <a:p>
            <a:r>
              <a:rPr lang="en-US" altLang="ko-KR" sz="4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}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851670"/>
            <a:ext cx="90364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SomeFunc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… ) </a:t>
            </a:r>
            <a:r>
              <a:rPr lang="en-US" altLang="ko-KR" sz="44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restrict( direct3d )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{</a:t>
            </a:r>
          </a:p>
          <a:p>
            <a:r>
              <a:rPr lang="en-US" altLang="ko-KR" sz="4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4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…</a:t>
            </a:r>
          </a:p>
          <a:p>
            <a:r>
              <a:rPr lang="en-US" altLang="ko-KR" sz="4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}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75606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SomeFunc</a:t>
            </a:r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… ) </a:t>
            </a:r>
            <a:r>
              <a:rPr lang="en-US" altLang="ko-KR" sz="4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restrict( </a:t>
            </a:r>
            <a:r>
              <a:rPr lang="en-US" altLang="ko-KR" sz="4000" b="1" dirty="0" err="1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cpu</a:t>
            </a:r>
            <a:r>
              <a:rPr lang="en-US" altLang="ko-KR" sz="4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br>
              <a:rPr lang="en-US" altLang="ko-KR" sz="4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4000" b="1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                                   </a:t>
            </a:r>
            <a:r>
              <a:rPr lang="en-US" altLang="ko-KR" sz="4000" b="1" dirty="0" smtClean="0">
                <a:solidFill>
                  <a:srgbClr val="FFFF00"/>
                </a:solidFill>
                <a:latin typeface="나눔고딕" pitchFamily="50" charset="-127"/>
                <a:ea typeface="나눔고딕" pitchFamily="50" charset="-127"/>
              </a:rPr>
              <a:t>direct3d )</a:t>
            </a:r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{</a:t>
            </a:r>
          </a:p>
          <a:p>
            <a:r>
              <a:rPr lang="en-US" altLang="ko-KR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 …</a:t>
            </a:r>
          </a:p>
          <a:p>
            <a:r>
              <a:rPr lang="en-US" altLang="ko-KR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}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891" y="987574"/>
            <a:ext cx="8702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이런 구조로 등장합니다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8610" name="Picture 2" descr="C:\Users\Jo\Pictures\bbb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25" y="2211710"/>
            <a:ext cx="3332163" cy="2495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41548" y="1059582"/>
            <a:ext cx="49069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accelerator ?</a:t>
            </a:r>
          </a:p>
          <a:p>
            <a:pPr algn="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runtime ?</a:t>
            </a:r>
          </a:p>
          <a:p>
            <a:pPr algn="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lambda ?</a:t>
            </a:r>
          </a:p>
          <a:p>
            <a:pPr algn="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concurrency ?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83827" y="378176"/>
            <a:ext cx="718857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합 구하기 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CPU )</a:t>
            </a:r>
            <a:endParaRPr lang="en-US" altLang="en-US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812" y="1851670"/>
            <a:ext cx="8741668" cy="2385161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for (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i=0; i&lt;n; i++)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    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[i] =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[i] +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[i];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1120" y="228600"/>
            <a:ext cx="794132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합 구하기 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GPU )</a:t>
            </a:r>
            <a:endParaRPr lang="en-US" altLang="en-US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62469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1640" y="2739573"/>
            <a:ext cx="6768752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#include&lt;</a:t>
            </a:r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amp.h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&gt;</a:t>
            </a:r>
          </a:p>
          <a:p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using namespace concurrency;</a:t>
            </a:r>
            <a:endParaRPr lang="en-US" altLang="ko-KR" sz="36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35496" y="843558"/>
            <a:ext cx="2736304" cy="864096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1388461" y="1840228"/>
            <a:ext cx="183533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3363838"/>
            <a:ext cx="6768752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array_view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&lt; </a:t>
            </a:r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int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, 1 &gt; a( … );</a:t>
            </a:r>
          </a:p>
          <a:p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array_view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&lt; </a:t>
            </a:r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int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, 1 &gt; b( … );</a:t>
            </a:r>
          </a:p>
          <a:p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array_view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&lt; </a:t>
            </a:r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int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, 1 &gt; sum( … );</a:t>
            </a:r>
          </a:p>
        </p:txBody>
      </p:sp>
      <p:sp>
        <p:nvSpPr>
          <p:cNvPr id="8" name="타원 7"/>
          <p:cNvSpPr/>
          <p:nvPr/>
        </p:nvSpPr>
        <p:spPr>
          <a:xfrm>
            <a:off x="251520" y="1995686"/>
            <a:ext cx="2736304" cy="864096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2347425" y="2776331"/>
            <a:ext cx="1288542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4157667"/>
            <a:ext cx="676875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parrallel_for_each</a:t>
            </a:r>
            <a:r>
              <a:rPr lang="en-US" altLang="ko-KR" sz="3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( lambda )</a:t>
            </a:r>
            <a:endParaRPr lang="en-US" altLang="ko-KR" sz="3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79512" y="2787774"/>
            <a:ext cx="1943200" cy="576064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1615268" y="3294068"/>
            <a:ext cx="141500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4157667"/>
            <a:ext cx="233510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sum.grid</a:t>
            </a:r>
            <a:endParaRPr lang="en-US" altLang="ko-KR" sz="3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467544" y="3003798"/>
            <a:ext cx="1225152" cy="504056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1615268" y="3371904"/>
            <a:ext cx="141500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1640" y="4373691"/>
            <a:ext cx="362136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[=](index&lt;1&gt; </a:t>
            </a:r>
            <a:r>
              <a:rPr lang="en-US" altLang="ko-KR" sz="36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i</a:t>
            </a:r>
            <a:r>
              <a:rPr lang="en-US" altLang="ko-KR" sz="3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)</a:t>
            </a:r>
            <a:endParaRPr lang="en-US" altLang="ko-KR" sz="3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538536" y="3291830"/>
            <a:ext cx="1282644" cy="432048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1687276" y="3654108"/>
            <a:ext cx="141500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537"/>
            <a:ext cx="8424936" cy="3785545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>
            <a:defPPr>
              <a:defRPr lang="en-US"/>
            </a:defPPr>
            <a:lvl1pPr>
              <a:defRPr sz="21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#include 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amp.h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using namespace concurrency;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AddArrays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*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a(n,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b(n,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pB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&lt;int,1&gt; sum(n,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pC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parallel_for_each(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sum.grid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[=](index&lt;1&gt;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         sum[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= a[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+ b[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        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5896" y="4373691"/>
            <a:ext cx="4248472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restrict( direct3d )</a:t>
            </a:r>
            <a:endParaRPr lang="en-US" altLang="ko-KR" sz="36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1691680" y="3291830"/>
            <a:ext cx="1426660" cy="432048"/>
          </a:xfrm>
          <a:prstGeom prst="ellipse">
            <a:avLst/>
          </a:prstGeom>
          <a:noFill/>
          <a:ln w="63500">
            <a:solidFill>
              <a:srgbClr val="FF66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 rot="2299668">
            <a:off x="2911413" y="3654109"/>
            <a:ext cx="141500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7212" y="411510"/>
            <a:ext cx="75712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Thread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다루는 작업이 이렇게 간단하게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891" y="3507854"/>
            <a:ext cx="870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샘플이 간단한 것이니 가능</a:t>
            </a:r>
            <a:r>
              <a:rPr lang="en-US" altLang="ko-KR" sz="44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!!!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\Pictures\솔로좆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354" y="1347614"/>
            <a:ext cx="4841292" cy="37193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17212" y="267494"/>
            <a:ext cx="7571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Thread </a:t>
            </a:r>
            <a:r>
              <a:rPr lang="ko-KR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그룹화로 최적화</a:t>
            </a:r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57112971"/>
              </p:ext>
            </p:extLst>
          </p:nvPr>
        </p:nvGraphicFramePr>
        <p:xfrm>
          <a:off x="683569" y="1491627"/>
          <a:ext cx="1846341" cy="2962134"/>
        </p:xfrm>
        <a:graphic>
          <a:graphicData uri="http://schemas.openxmlformats.org/drawingml/2006/table">
            <a:tbl>
              <a:tblPr firstCol="1"/>
              <a:tblGrid>
                <a:gridCol w="263763"/>
                <a:gridCol w="263763"/>
                <a:gridCol w="263763"/>
                <a:gridCol w="263763"/>
                <a:gridCol w="263763"/>
                <a:gridCol w="263763"/>
                <a:gridCol w="263763"/>
              </a:tblGrid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912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82836443"/>
              </p:ext>
            </p:extLst>
          </p:nvPr>
        </p:nvGraphicFramePr>
        <p:xfrm>
          <a:off x="3485345" y="1504166"/>
          <a:ext cx="1806735" cy="2939796"/>
        </p:xfrm>
        <a:graphic>
          <a:graphicData uri="http://schemas.openxmlformats.org/drawingml/2006/table">
            <a:tbl>
              <a:tblPr/>
              <a:tblGrid>
                <a:gridCol w="258105"/>
                <a:gridCol w="258105"/>
                <a:gridCol w="258105"/>
                <a:gridCol w="258105"/>
                <a:gridCol w="258105"/>
                <a:gridCol w="258105"/>
                <a:gridCol w="258105"/>
              </a:tblGrid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0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US" sz="1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64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2634075"/>
              </p:ext>
            </p:extLst>
          </p:nvPr>
        </p:nvGraphicFramePr>
        <p:xfrm>
          <a:off x="6711178" y="1491634"/>
          <a:ext cx="1893269" cy="2911932"/>
        </p:xfrm>
        <a:graphic>
          <a:graphicData uri="http://schemas.openxmlformats.org/drawingml/2006/table">
            <a:tbl>
              <a:tblPr/>
              <a:tblGrid>
                <a:gridCol w="270467"/>
                <a:gridCol w="270467"/>
                <a:gridCol w="270467"/>
                <a:gridCol w="270467"/>
                <a:gridCol w="270467"/>
                <a:gridCol w="270467"/>
                <a:gridCol w="270467"/>
              </a:tblGrid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8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marL="0" algn="ctr" defTabSz="914363" rtl="0" eaLnBrk="1" latinLnBrk="0" hangingPunct="1"/>
                      <a:r>
                        <a:rPr lang="en-US" sz="13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tangle 3"/>
          <p:cNvSpPr/>
          <p:nvPr/>
        </p:nvSpPr>
        <p:spPr>
          <a:xfrm>
            <a:off x="7278314" y="4587974"/>
            <a:ext cx="11821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g.tile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&lt;2,2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&gt;()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3965946" y="4587974"/>
            <a:ext cx="11821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g.tile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&lt;4,3&gt;()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5" name="Rectangle 8"/>
          <p:cNvSpPr/>
          <p:nvPr/>
        </p:nvSpPr>
        <p:spPr>
          <a:xfrm>
            <a:off x="757898" y="4507255"/>
            <a:ext cx="2733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extent&lt;2&gt; e(8,6);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grid&lt;2&gt; g(e);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7212" y="267494"/>
            <a:ext cx="7571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Tilling</a:t>
            </a:r>
            <a:endParaRPr lang="en-US" altLang="ko-KR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9"/>
          <p:cNvGrpSpPr/>
          <p:nvPr/>
        </p:nvGrpSpPr>
        <p:grpSpPr>
          <a:xfrm>
            <a:off x="3757154" y="699542"/>
            <a:ext cx="4847294" cy="4153742"/>
            <a:chOff x="4724400" y="3352800"/>
            <a:chExt cx="3657600" cy="2438400"/>
          </a:xfrm>
          <a:scene3d>
            <a:camera prst="perspectiveLeft"/>
            <a:lightRig rig="threePt" dir="t"/>
          </a:scene3d>
        </p:grpSpPr>
        <p:sp>
          <p:nvSpPr>
            <p:cNvPr id="5" name="Rectangle 5"/>
            <p:cNvSpPr/>
            <p:nvPr/>
          </p:nvSpPr>
          <p:spPr bwMode="auto">
            <a:xfrm>
              <a:off x="4724400" y="45720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 smtClean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" name="Rectangle 6"/>
            <p:cNvSpPr/>
            <p:nvPr/>
          </p:nvSpPr>
          <p:spPr bwMode="auto">
            <a:xfrm>
              <a:off x="5943600" y="45720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" name="Rectangle 7"/>
            <p:cNvSpPr/>
            <p:nvPr/>
          </p:nvSpPr>
          <p:spPr bwMode="auto">
            <a:xfrm>
              <a:off x="7162800" y="45720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 smtClean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" name="Rectangle 8"/>
            <p:cNvSpPr/>
            <p:nvPr/>
          </p:nvSpPr>
          <p:spPr bwMode="auto">
            <a:xfrm>
              <a:off x="5943600" y="33528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 smtClean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" name="Rectangle 9"/>
            <p:cNvSpPr/>
            <p:nvPr/>
          </p:nvSpPr>
          <p:spPr bwMode="auto">
            <a:xfrm>
              <a:off x="4724400" y="33528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" name="Rectangle 10"/>
            <p:cNvSpPr/>
            <p:nvPr/>
          </p:nvSpPr>
          <p:spPr bwMode="auto">
            <a:xfrm>
              <a:off x="59436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" name="Rectangle 11"/>
            <p:cNvSpPr/>
            <p:nvPr/>
          </p:nvSpPr>
          <p:spPr bwMode="auto">
            <a:xfrm>
              <a:off x="47244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2" name="Rectangle 12"/>
            <p:cNvSpPr/>
            <p:nvPr/>
          </p:nvSpPr>
          <p:spPr bwMode="auto">
            <a:xfrm>
              <a:off x="47244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3" name="Rectangle 13"/>
            <p:cNvSpPr/>
            <p:nvPr/>
          </p:nvSpPr>
          <p:spPr bwMode="auto">
            <a:xfrm>
              <a:off x="47244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4" name="Rectangle 14"/>
            <p:cNvSpPr/>
            <p:nvPr/>
          </p:nvSpPr>
          <p:spPr bwMode="auto">
            <a:xfrm>
              <a:off x="50292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5" name="Rectangle 15"/>
            <p:cNvSpPr/>
            <p:nvPr/>
          </p:nvSpPr>
          <p:spPr bwMode="auto">
            <a:xfrm>
              <a:off x="53340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6" name="Rectangle 16"/>
            <p:cNvSpPr/>
            <p:nvPr/>
          </p:nvSpPr>
          <p:spPr bwMode="auto">
            <a:xfrm>
              <a:off x="56388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7" name="Rectangle 17"/>
            <p:cNvSpPr/>
            <p:nvPr/>
          </p:nvSpPr>
          <p:spPr bwMode="auto">
            <a:xfrm>
              <a:off x="47244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8" name="Rectangle 18"/>
            <p:cNvSpPr/>
            <p:nvPr/>
          </p:nvSpPr>
          <p:spPr bwMode="auto">
            <a:xfrm>
              <a:off x="50292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9" name="Rectangle 19"/>
            <p:cNvSpPr/>
            <p:nvPr/>
          </p:nvSpPr>
          <p:spPr bwMode="auto">
            <a:xfrm>
              <a:off x="53340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0" name="Rectangle 20"/>
            <p:cNvSpPr/>
            <p:nvPr/>
          </p:nvSpPr>
          <p:spPr bwMode="auto">
            <a:xfrm>
              <a:off x="56388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1" name="Rectangle 21"/>
            <p:cNvSpPr/>
            <p:nvPr/>
          </p:nvSpPr>
          <p:spPr bwMode="auto">
            <a:xfrm>
              <a:off x="47244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2" name="Rectangle 22"/>
            <p:cNvSpPr/>
            <p:nvPr/>
          </p:nvSpPr>
          <p:spPr bwMode="auto">
            <a:xfrm>
              <a:off x="50292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3" name="Rectangle 23"/>
            <p:cNvSpPr/>
            <p:nvPr/>
          </p:nvSpPr>
          <p:spPr bwMode="auto">
            <a:xfrm>
              <a:off x="53340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4" name="Rectangle 24"/>
            <p:cNvSpPr/>
            <p:nvPr/>
          </p:nvSpPr>
          <p:spPr bwMode="auto">
            <a:xfrm>
              <a:off x="56388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5" name="Rectangle 25"/>
            <p:cNvSpPr/>
            <p:nvPr/>
          </p:nvSpPr>
          <p:spPr bwMode="auto">
            <a:xfrm>
              <a:off x="47244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6" name="Rectangle 26"/>
            <p:cNvSpPr/>
            <p:nvPr/>
          </p:nvSpPr>
          <p:spPr bwMode="auto">
            <a:xfrm>
              <a:off x="50292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7" name="Rectangle 27"/>
            <p:cNvSpPr/>
            <p:nvPr/>
          </p:nvSpPr>
          <p:spPr bwMode="auto">
            <a:xfrm>
              <a:off x="53340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8" name="Rectangle 28"/>
            <p:cNvSpPr/>
            <p:nvPr/>
          </p:nvSpPr>
          <p:spPr bwMode="auto">
            <a:xfrm>
              <a:off x="56388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29" name="Rectangle 29"/>
            <p:cNvSpPr/>
            <p:nvPr/>
          </p:nvSpPr>
          <p:spPr bwMode="auto">
            <a:xfrm>
              <a:off x="59436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0" name="Rectangle 30"/>
            <p:cNvSpPr/>
            <p:nvPr/>
          </p:nvSpPr>
          <p:spPr bwMode="auto">
            <a:xfrm>
              <a:off x="59436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1" name="Rectangle 31"/>
            <p:cNvSpPr/>
            <p:nvPr/>
          </p:nvSpPr>
          <p:spPr bwMode="auto">
            <a:xfrm>
              <a:off x="62484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2" name="Rectangle 32"/>
            <p:cNvSpPr/>
            <p:nvPr/>
          </p:nvSpPr>
          <p:spPr bwMode="auto">
            <a:xfrm>
              <a:off x="65532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3" name="Rectangle 33"/>
            <p:cNvSpPr/>
            <p:nvPr/>
          </p:nvSpPr>
          <p:spPr bwMode="auto">
            <a:xfrm>
              <a:off x="68580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4" name="Rectangle 34"/>
            <p:cNvSpPr/>
            <p:nvPr/>
          </p:nvSpPr>
          <p:spPr bwMode="auto">
            <a:xfrm>
              <a:off x="59436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5" name="Rectangle 35"/>
            <p:cNvSpPr/>
            <p:nvPr/>
          </p:nvSpPr>
          <p:spPr bwMode="auto">
            <a:xfrm>
              <a:off x="62484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6" name="Rectangle 36"/>
            <p:cNvSpPr/>
            <p:nvPr/>
          </p:nvSpPr>
          <p:spPr bwMode="auto">
            <a:xfrm>
              <a:off x="65532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7" name="Rectangle 37"/>
            <p:cNvSpPr/>
            <p:nvPr/>
          </p:nvSpPr>
          <p:spPr bwMode="auto">
            <a:xfrm>
              <a:off x="68580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8" name="Rectangle 38"/>
            <p:cNvSpPr/>
            <p:nvPr/>
          </p:nvSpPr>
          <p:spPr bwMode="auto">
            <a:xfrm>
              <a:off x="59436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39" name="Rectangle 39"/>
            <p:cNvSpPr/>
            <p:nvPr/>
          </p:nvSpPr>
          <p:spPr bwMode="auto">
            <a:xfrm>
              <a:off x="62484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0" name="Rectangle 40"/>
            <p:cNvSpPr/>
            <p:nvPr/>
          </p:nvSpPr>
          <p:spPr bwMode="auto">
            <a:xfrm>
              <a:off x="65532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1" name="Rectangle 41"/>
            <p:cNvSpPr/>
            <p:nvPr/>
          </p:nvSpPr>
          <p:spPr bwMode="auto">
            <a:xfrm>
              <a:off x="68580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2" name="Rectangle 42"/>
            <p:cNvSpPr/>
            <p:nvPr/>
          </p:nvSpPr>
          <p:spPr bwMode="auto">
            <a:xfrm>
              <a:off x="59436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3" name="Rectangle 43"/>
            <p:cNvSpPr/>
            <p:nvPr/>
          </p:nvSpPr>
          <p:spPr bwMode="auto">
            <a:xfrm>
              <a:off x="62484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4" name="Rectangle 44"/>
            <p:cNvSpPr/>
            <p:nvPr/>
          </p:nvSpPr>
          <p:spPr bwMode="auto">
            <a:xfrm>
              <a:off x="65532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5" name="Rectangle 45"/>
            <p:cNvSpPr/>
            <p:nvPr/>
          </p:nvSpPr>
          <p:spPr bwMode="auto">
            <a:xfrm>
              <a:off x="68580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6" name="Rectangle 46"/>
            <p:cNvSpPr/>
            <p:nvPr/>
          </p:nvSpPr>
          <p:spPr bwMode="auto">
            <a:xfrm>
              <a:off x="7162800" y="3352800"/>
              <a:ext cx="1219200" cy="1219200"/>
            </a:xfrm>
            <a:prstGeom prst="rect">
              <a:avLst/>
            </a:prstGeom>
            <a:solidFill>
              <a:srgbClr val="AA534A">
                <a:lumMod val="20000"/>
                <a:lumOff val="8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6000" kern="0" dirty="0" smtClean="0">
                  <a:solidFill>
                    <a:srgbClr val="AA534A">
                      <a:lumMod val="60000"/>
                      <a:lumOff val="40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kern="0" dirty="0">
                <a:solidFill>
                  <a:srgbClr val="AA534A">
                    <a:lumMod val="60000"/>
                    <a:lumOff val="40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7" name="Rectangle 47"/>
            <p:cNvSpPr/>
            <p:nvPr/>
          </p:nvSpPr>
          <p:spPr bwMode="auto">
            <a:xfrm>
              <a:off x="71628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8" name="Rectangle 48"/>
            <p:cNvSpPr/>
            <p:nvPr/>
          </p:nvSpPr>
          <p:spPr bwMode="auto">
            <a:xfrm>
              <a:off x="7162800" y="33528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49" name="Rectangle 49"/>
            <p:cNvSpPr/>
            <p:nvPr/>
          </p:nvSpPr>
          <p:spPr bwMode="auto">
            <a:xfrm>
              <a:off x="71628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0" name="Rectangle 50"/>
            <p:cNvSpPr/>
            <p:nvPr/>
          </p:nvSpPr>
          <p:spPr bwMode="auto">
            <a:xfrm>
              <a:off x="74676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1" name="Rectangle 51"/>
            <p:cNvSpPr/>
            <p:nvPr/>
          </p:nvSpPr>
          <p:spPr bwMode="auto">
            <a:xfrm>
              <a:off x="77724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2" name="Rectangle 52"/>
            <p:cNvSpPr/>
            <p:nvPr/>
          </p:nvSpPr>
          <p:spPr bwMode="auto">
            <a:xfrm>
              <a:off x="8077200" y="3352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3" name="Rectangle 53"/>
            <p:cNvSpPr/>
            <p:nvPr/>
          </p:nvSpPr>
          <p:spPr bwMode="auto">
            <a:xfrm>
              <a:off x="71628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4" name="Rectangle 54"/>
            <p:cNvSpPr/>
            <p:nvPr/>
          </p:nvSpPr>
          <p:spPr bwMode="auto">
            <a:xfrm>
              <a:off x="74676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5" name="Rectangle 55"/>
            <p:cNvSpPr/>
            <p:nvPr/>
          </p:nvSpPr>
          <p:spPr bwMode="auto">
            <a:xfrm>
              <a:off x="77724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6" name="Rectangle 56"/>
            <p:cNvSpPr/>
            <p:nvPr/>
          </p:nvSpPr>
          <p:spPr bwMode="auto">
            <a:xfrm>
              <a:off x="8077200" y="3657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7" name="Rectangle 57"/>
            <p:cNvSpPr/>
            <p:nvPr/>
          </p:nvSpPr>
          <p:spPr bwMode="auto">
            <a:xfrm>
              <a:off x="71628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8" name="Rectangle 58"/>
            <p:cNvSpPr/>
            <p:nvPr/>
          </p:nvSpPr>
          <p:spPr bwMode="auto">
            <a:xfrm>
              <a:off x="74676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59" name="Rectangle 59"/>
            <p:cNvSpPr/>
            <p:nvPr/>
          </p:nvSpPr>
          <p:spPr bwMode="auto">
            <a:xfrm>
              <a:off x="77724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0" name="Rectangle 60"/>
            <p:cNvSpPr/>
            <p:nvPr/>
          </p:nvSpPr>
          <p:spPr bwMode="auto">
            <a:xfrm>
              <a:off x="8077200" y="3962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1" name="Rectangle 61"/>
            <p:cNvSpPr/>
            <p:nvPr/>
          </p:nvSpPr>
          <p:spPr bwMode="auto">
            <a:xfrm>
              <a:off x="71628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2" name="Rectangle 62"/>
            <p:cNvSpPr/>
            <p:nvPr/>
          </p:nvSpPr>
          <p:spPr bwMode="auto">
            <a:xfrm>
              <a:off x="74676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3" name="Rectangle 63"/>
            <p:cNvSpPr/>
            <p:nvPr/>
          </p:nvSpPr>
          <p:spPr bwMode="auto">
            <a:xfrm>
              <a:off x="77724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4" name="Rectangle 64"/>
            <p:cNvSpPr/>
            <p:nvPr/>
          </p:nvSpPr>
          <p:spPr bwMode="auto">
            <a:xfrm>
              <a:off x="8077200" y="42672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5" name="Rectangle 65"/>
            <p:cNvSpPr/>
            <p:nvPr/>
          </p:nvSpPr>
          <p:spPr bwMode="auto">
            <a:xfrm>
              <a:off x="71628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6" name="Rectangle 66"/>
            <p:cNvSpPr/>
            <p:nvPr/>
          </p:nvSpPr>
          <p:spPr bwMode="auto">
            <a:xfrm>
              <a:off x="71628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7" name="Rectangle 67"/>
            <p:cNvSpPr/>
            <p:nvPr/>
          </p:nvSpPr>
          <p:spPr bwMode="auto">
            <a:xfrm>
              <a:off x="71628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8" name="Rectangle 68"/>
            <p:cNvSpPr/>
            <p:nvPr/>
          </p:nvSpPr>
          <p:spPr bwMode="auto">
            <a:xfrm>
              <a:off x="74676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69" name="Rectangle 69"/>
            <p:cNvSpPr/>
            <p:nvPr/>
          </p:nvSpPr>
          <p:spPr bwMode="auto">
            <a:xfrm>
              <a:off x="77724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0" name="Rectangle 70"/>
            <p:cNvSpPr/>
            <p:nvPr/>
          </p:nvSpPr>
          <p:spPr bwMode="auto">
            <a:xfrm>
              <a:off x="80772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1" name="Rectangle 71"/>
            <p:cNvSpPr/>
            <p:nvPr/>
          </p:nvSpPr>
          <p:spPr bwMode="auto">
            <a:xfrm>
              <a:off x="71628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2" name="Rectangle 72"/>
            <p:cNvSpPr/>
            <p:nvPr/>
          </p:nvSpPr>
          <p:spPr bwMode="auto">
            <a:xfrm>
              <a:off x="74676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3" name="Rectangle 73"/>
            <p:cNvSpPr/>
            <p:nvPr/>
          </p:nvSpPr>
          <p:spPr bwMode="auto">
            <a:xfrm>
              <a:off x="77724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4" name="Rectangle 74"/>
            <p:cNvSpPr/>
            <p:nvPr/>
          </p:nvSpPr>
          <p:spPr bwMode="auto">
            <a:xfrm>
              <a:off x="80772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5" name="Rectangle 75"/>
            <p:cNvSpPr/>
            <p:nvPr/>
          </p:nvSpPr>
          <p:spPr bwMode="auto">
            <a:xfrm>
              <a:off x="71628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6" name="Rectangle 76"/>
            <p:cNvSpPr/>
            <p:nvPr/>
          </p:nvSpPr>
          <p:spPr bwMode="auto">
            <a:xfrm>
              <a:off x="74676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7" name="Rectangle 77"/>
            <p:cNvSpPr/>
            <p:nvPr/>
          </p:nvSpPr>
          <p:spPr bwMode="auto">
            <a:xfrm>
              <a:off x="77724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8" name="Rectangle 78"/>
            <p:cNvSpPr/>
            <p:nvPr/>
          </p:nvSpPr>
          <p:spPr bwMode="auto">
            <a:xfrm>
              <a:off x="80772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79" name="Rectangle 79"/>
            <p:cNvSpPr/>
            <p:nvPr/>
          </p:nvSpPr>
          <p:spPr bwMode="auto">
            <a:xfrm>
              <a:off x="71628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0" name="Rectangle 80"/>
            <p:cNvSpPr/>
            <p:nvPr/>
          </p:nvSpPr>
          <p:spPr bwMode="auto">
            <a:xfrm>
              <a:off x="74676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1" name="Rectangle 81"/>
            <p:cNvSpPr/>
            <p:nvPr/>
          </p:nvSpPr>
          <p:spPr bwMode="auto">
            <a:xfrm>
              <a:off x="77724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2" name="Rectangle 82"/>
            <p:cNvSpPr/>
            <p:nvPr/>
          </p:nvSpPr>
          <p:spPr bwMode="auto">
            <a:xfrm>
              <a:off x="80772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3" name="Rectangle 83"/>
            <p:cNvSpPr/>
            <p:nvPr/>
          </p:nvSpPr>
          <p:spPr bwMode="auto">
            <a:xfrm>
              <a:off x="59436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4" name="Rectangle 84"/>
            <p:cNvSpPr/>
            <p:nvPr/>
          </p:nvSpPr>
          <p:spPr bwMode="auto">
            <a:xfrm>
              <a:off x="59436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5" name="Rectangle 85"/>
            <p:cNvSpPr/>
            <p:nvPr/>
          </p:nvSpPr>
          <p:spPr bwMode="auto">
            <a:xfrm>
              <a:off x="59436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6" name="Rectangle 86"/>
            <p:cNvSpPr/>
            <p:nvPr/>
          </p:nvSpPr>
          <p:spPr bwMode="auto">
            <a:xfrm>
              <a:off x="62484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7" name="Rectangle 87"/>
            <p:cNvSpPr/>
            <p:nvPr/>
          </p:nvSpPr>
          <p:spPr bwMode="auto">
            <a:xfrm>
              <a:off x="65532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8" name="Rectangle 88"/>
            <p:cNvSpPr/>
            <p:nvPr/>
          </p:nvSpPr>
          <p:spPr bwMode="auto">
            <a:xfrm>
              <a:off x="68580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89" name="Rectangle 89"/>
            <p:cNvSpPr/>
            <p:nvPr/>
          </p:nvSpPr>
          <p:spPr bwMode="auto">
            <a:xfrm>
              <a:off x="59436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0" name="Rectangle 90"/>
            <p:cNvSpPr/>
            <p:nvPr/>
          </p:nvSpPr>
          <p:spPr bwMode="auto">
            <a:xfrm>
              <a:off x="62484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1" name="Rectangle 91"/>
            <p:cNvSpPr/>
            <p:nvPr/>
          </p:nvSpPr>
          <p:spPr bwMode="auto">
            <a:xfrm>
              <a:off x="65532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2" name="Rectangle 92"/>
            <p:cNvSpPr/>
            <p:nvPr/>
          </p:nvSpPr>
          <p:spPr bwMode="auto">
            <a:xfrm>
              <a:off x="68580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3" name="Rectangle 93"/>
            <p:cNvSpPr/>
            <p:nvPr/>
          </p:nvSpPr>
          <p:spPr bwMode="auto">
            <a:xfrm>
              <a:off x="59436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4" name="Rectangle 94"/>
            <p:cNvSpPr/>
            <p:nvPr/>
          </p:nvSpPr>
          <p:spPr bwMode="auto">
            <a:xfrm>
              <a:off x="62484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5" name="Rectangle 95"/>
            <p:cNvSpPr/>
            <p:nvPr/>
          </p:nvSpPr>
          <p:spPr bwMode="auto">
            <a:xfrm>
              <a:off x="65532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6" name="Rectangle 96"/>
            <p:cNvSpPr/>
            <p:nvPr/>
          </p:nvSpPr>
          <p:spPr bwMode="auto">
            <a:xfrm>
              <a:off x="68580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7" name="Rectangle 97"/>
            <p:cNvSpPr/>
            <p:nvPr/>
          </p:nvSpPr>
          <p:spPr bwMode="auto">
            <a:xfrm>
              <a:off x="59436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8" name="Rectangle 98"/>
            <p:cNvSpPr/>
            <p:nvPr/>
          </p:nvSpPr>
          <p:spPr bwMode="auto">
            <a:xfrm>
              <a:off x="62484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99" name="Rectangle 99"/>
            <p:cNvSpPr/>
            <p:nvPr/>
          </p:nvSpPr>
          <p:spPr bwMode="auto">
            <a:xfrm>
              <a:off x="65532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0" name="Rectangle 100"/>
            <p:cNvSpPr/>
            <p:nvPr/>
          </p:nvSpPr>
          <p:spPr bwMode="auto">
            <a:xfrm>
              <a:off x="68580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1" name="Rectangle 101"/>
            <p:cNvSpPr/>
            <p:nvPr/>
          </p:nvSpPr>
          <p:spPr bwMode="auto">
            <a:xfrm>
              <a:off x="47244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2" name="Rectangle 102"/>
            <p:cNvSpPr/>
            <p:nvPr/>
          </p:nvSpPr>
          <p:spPr bwMode="auto">
            <a:xfrm>
              <a:off x="4724400" y="4572000"/>
              <a:ext cx="1219200" cy="1219200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latinLnBrk="0">
                <a:defRPr/>
              </a:pPr>
              <a:endParaRPr lang="en-US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3" name="Rectangle 103"/>
            <p:cNvSpPr/>
            <p:nvPr/>
          </p:nvSpPr>
          <p:spPr bwMode="auto">
            <a:xfrm>
              <a:off x="47244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4" name="Rectangle 104"/>
            <p:cNvSpPr/>
            <p:nvPr/>
          </p:nvSpPr>
          <p:spPr bwMode="auto">
            <a:xfrm>
              <a:off x="50292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5" name="Rectangle 105"/>
            <p:cNvSpPr/>
            <p:nvPr/>
          </p:nvSpPr>
          <p:spPr bwMode="auto">
            <a:xfrm>
              <a:off x="53340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6" name="Rectangle 106"/>
            <p:cNvSpPr/>
            <p:nvPr/>
          </p:nvSpPr>
          <p:spPr bwMode="auto">
            <a:xfrm>
              <a:off x="5638800" y="45720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03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7" name="Rectangle 107"/>
            <p:cNvSpPr/>
            <p:nvPr/>
          </p:nvSpPr>
          <p:spPr bwMode="auto">
            <a:xfrm>
              <a:off x="47244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8" name="Rectangle 108"/>
            <p:cNvSpPr/>
            <p:nvPr/>
          </p:nvSpPr>
          <p:spPr bwMode="auto">
            <a:xfrm>
              <a:off x="50292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09" name="Rectangle 109"/>
            <p:cNvSpPr/>
            <p:nvPr/>
          </p:nvSpPr>
          <p:spPr bwMode="auto">
            <a:xfrm>
              <a:off x="53340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0" name="Rectangle 110"/>
            <p:cNvSpPr/>
            <p:nvPr/>
          </p:nvSpPr>
          <p:spPr bwMode="auto">
            <a:xfrm>
              <a:off x="5638800" y="48768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13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1" name="Rectangle 111"/>
            <p:cNvSpPr/>
            <p:nvPr/>
          </p:nvSpPr>
          <p:spPr bwMode="auto">
            <a:xfrm>
              <a:off x="47244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2" name="Rectangle 112"/>
            <p:cNvSpPr/>
            <p:nvPr/>
          </p:nvSpPr>
          <p:spPr bwMode="auto">
            <a:xfrm>
              <a:off x="50292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3" name="Rectangle 113"/>
            <p:cNvSpPr/>
            <p:nvPr/>
          </p:nvSpPr>
          <p:spPr bwMode="auto">
            <a:xfrm>
              <a:off x="53340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4" name="Rectangle 114"/>
            <p:cNvSpPr/>
            <p:nvPr/>
          </p:nvSpPr>
          <p:spPr bwMode="auto">
            <a:xfrm>
              <a:off x="5638800" y="51816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23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5" name="Rectangle 115"/>
            <p:cNvSpPr/>
            <p:nvPr/>
          </p:nvSpPr>
          <p:spPr bwMode="auto">
            <a:xfrm>
              <a:off x="47244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30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6" name="Rectangle 116"/>
            <p:cNvSpPr/>
            <p:nvPr/>
          </p:nvSpPr>
          <p:spPr bwMode="auto">
            <a:xfrm>
              <a:off x="50292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31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7" name="Rectangle 117"/>
            <p:cNvSpPr/>
            <p:nvPr/>
          </p:nvSpPr>
          <p:spPr bwMode="auto">
            <a:xfrm>
              <a:off x="53340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32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  <p:sp>
          <p:nvSpPr>
            <p:cNvPr id="118" name="Rectangle 118"/>
            <p:cNvSpPr/>
            <p:nvPr/>
          </p:nvSpPr>
          <p:spPr bwMode="auto">
            <a:xfrm>
              <a:off x="5638800" y="5486400"/>
              <a:ext cx="304800" cy="30480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latinLnBrk="0">
                <a:defRPr/>
              </a:pPr>
              <a:r>
                <a:rPr lang="en-GB" sz="1400" kern="0" dirty="0">
                  <a:solidFill>
                    <a:srgbClr val="0070C0">
                      <a:lumMod val="75000"/>
                    </a:srgbClr>
                  </a:solidFill>
                  <a:latin typeface="Verdana" pitchFamily="45" charset="0"/>
                  <a:ea typeface="ヒラギノ角ゴ Pro W3" pitchFamily="80" charset="-128"/>
                </a:rPr>
                <a:t>33</a:t>
              </a:r>
              <a:endParaRPr lang="en-US" sz="2800" kern="0" dirty="0">
                <a:solidFill>
                  <a:srgbClr val="0070C0">
                    <a:lumMod val="75000"/>
                  </a:srgbClr>
                </a:solidFill>
                <a:latin typeface="Verdana" pitchFamily="45" charset="0"/>
                <a:ea typeface="ヒラギノ角ゴ Pro W3" pitchFamily="80" charset="-128"/>
              </a:endParaRPr>
            </a:p>
          </p:txBody>
        </p:sp>
      </p:grpSp>
      <p:sp>
        <p:nvSpPr>
          <p:cNvPr id="119" name="Rectangle 119"/>
          <p:cNvSpPr/>
          <p:nvPr/>
        </p:nvSpPr>
        <p:spPr>
          <a:xfrm>
            <a:off x="285824" y="1284522"/>
            <a:ext cx="3144069" cy="1126462"/>
          </a:xfrm>
          <a:prstGeom prst="rect">
            <a:avLst/>
          </a:prstGeom>
        </p:spPr>
        <p:txBody>
          <a:bodyPr/>
          <a:lstStyle/>
          <a:p>
            <a:pPr marL="342900" lvl="1" indent="-342900" latinLnBrk="0">
              <a:lnSpc>
                <a:spcPct val="90000"/>
              </a:lnSpc>
              <a:spcBef>
                <a:spcPct val="20000"/>
              </a:spcBef>
              <a:buClr>
                <a:srgbClr val="008AB9"/>
              </a:buClr>
              <a:buSzPct val="100000"/>
              <a:defRPr/>
            </a:pPr>
            <a:r>
              <a:rPr lang="en-GB" altLang="ko-KR" sz="1600" b="1" dirty="0" smtClean="0">
                <a:solidFill>
                  <a:srgbClr val="FFFFFF"/>
                </a:solidFill>
              </a:rPr>
              <a:t>pDev11-&gt;Dispatch(3, 2, 1);</a:t>
            </a:r>
          </a:p>
          <a:p>
            <a:pPr marL="342900" lvl="1" indent="-342900" latinLnBrk="0">
              <a:lnSpc>
                <a:spcPct val="90000"/>
              </a:lnSpc>
              <a:spcBef>
                <a:spcPct val="20000"/>
              </a:spcBef>
              <a:buClr>
                <a:srgbClr val="008AB9"/>
              </a:buClr>
              <a:buSzPct val="100000"/>
              <a:defRPr/>
            </a:pPr>
            <a:endParaRPr lang="en-GB" altLang="ko-KR" sz="1600" b="1" dirty="0" smtClean="0">
              <a:solidFill>
                <a:srgbClr val="FFFFFF"/>
              </a:solidFill>
            </a:endParaRPr>
          </a:p>
          <a:p>
            <a:pPr marL="342900" lvl="1" indent="-342900" latinLnBrk="0">
              <a:lnSpc>
                <a:spcPct val="90000"/>
              </a:lnSpc>
              <a:spcBef>
                <a:spcPct val="20000"/>
              </a:spcBef>
              <a:buClr>
                <a:srgbClr val="008AB9"/>
              </a:buClr>
              <a:buSzPct val="100000"/>
              <a:defRPr/>
            </a:pPr>
            <a:r>
              <a:rPr lang="en-GB" altLang="ko-KR" sz="1600" b="1" dirty="0" smtClean="0">
                <a:solidFill>
                  <a:srgbClr val="FFFFFF"/>
                </a:solidFill>
              </a:rPr>
              <a:t>[numthreads(4, 4, 1)]</a:t>
            </a:r>
          </a:p>
          <a:p>
            <a:pPr marL="342900" lvl="1" indent="-342900" latinLnBrk="0">
              <a:lnSpc>
                <a:spcPct val="90000"/>
              </a:lnSpc>
              <a:spcBef>
                <a:spcPct val="20000"/>
              </a:spcBef>
              <a:buClr>
                <a:srgbClr val="008AB9"/>
              </a:buClr>
              <a:buSzPct val="100000"/>
              <a:defRPr/>
            </a:pPr>
            <a:r>
              <a:rPr lang="en-GB" altLang="ko-KR" sz="1600" b="1" dirty="0" smtClean="0">
                <a:solidFill>
                  <a:srgbClr val="FFFFFF"/>
                </a:solidFill>
              </a:rPr>
              <a:t>void MyCS(…)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512" y="3075806"/>
            <a:ext cx="5400600" cy="15121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t_idx.global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		= index&lt;2&gt; (6,3)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t_idx.local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		= index&lt;2&gt; (0,1)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t_idx.tile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		= index&lt;2&gt; (3,1)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t_idx.tile_origin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 	= index&lt;2&gt; (6,2)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44578343"/>
              </p:ext>
            </p:extLst>
          </p:nvPr>
        </p:nvGraphicFramePr>
        <p:xfrm>
          <a:off x="6166681" y="905222"/>
          <a:ext cx="2437767" cy="4114800"/>
        </p:xfrm>
        <a:graphic>
          <a:graphicData uri="http://schemas.openxmlformats.org/drawingml/2006/table">
            <a:tbl>
              <a:tblPr/>
              <a:tblGrid>
                <a:gridCol w="304721"/>
                <a:gridCol w="391789"/>
                <a:gridCol w="348252"/>
                <a:gridCol w="348249"/>
                <a:gridCol w="348252"/>
                <a:gridCol w="348252"/>
                <a:gridCol w="348252"/>
              </a:tblGrid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0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2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3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4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5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0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2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3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4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5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6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T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D68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7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Segoe UI Light"/>
                        </a:defRPr>
                      </a:lvl9pPr>
                    </a:lstStyle>
                    <a:p>
                      <a:pPr algn="ctr"/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0944" marR="60944">
                    <a:lnL w="12700" cmpd="sng">
                      <a:solidFill>
                        <a:srgbClr val="FFFFFF"/>
                      </a:solidFill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itle 7"/>
          <p:cNvSpPr>
            <a:spLocks noGrp="1"/>
          </p:cNvSpPr>
          <p:nvPr>
            <p:ph type="title"/>
          </p:nvPr>
        </p:nvSpPr>
        <p:spPr>
          <a:xfrm>
            <a:off x="735136" y="71634"/>
            <a:ext cx="7797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5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  <a:cs typeface="+mn-cs"/>
              </a:rPr>
              <a:t>tiled_grid, tiled_index</a:t>
            </a:r>
            <a:endParaRPr lang="en-US" altLang="en-US" sz="54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1891" y="1707654"/>
            <a:ext cx="87025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b="1" dirty="0" err="1" smtClean="0">
                <a:solidFill>
                  <a:srgbClr val="92D050"/>
                </a:solidFill>
                <a:latin typeface="나눔고딕" pitchFamily="50" charset="-127"/>
                <a:ea typeface="나눔고딕" pitchFamily="50" charset="-127"/>
              </a:rPr>
              <a:t>tile_static</a:t>
            </a:r>
            <a:endParaRPr lang="en-US" altLang="ko-KR" sz="6600" b="1" dirty="0" smtClean="0">
              <a:solidFill>
                <a:srgbClr val="92D05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6600" b="1" dirty="0" err="1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tile_barrier</a:t>
            </a:r>
            <a:endParaRPr lang="en-US" altLang="ko-KR" sz="66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55552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그룹 최적화의 관건은</a:t>
            </a:r>
            <a:r>
              <a:rPr lang="en-US" altLang="ko-KR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…</a:t>
            </a:r>
            <a:endParaRPr lang="en-US" altLang="ko-KR" sz="28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auto">
          <a:xfrm>
            <a:off x="135588" y="123478"/>
            <a:ext cx="8684883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MatrixMultSimple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W,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(index&lt;2&gt;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idx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idx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a(row,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k) *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b(k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col);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739573"/>
            <a:ext cx="6768752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static const </a:t>
            </a:r>
            <a:r>
              <a:rPr lang="en-US" altLang="ko-KR" sz="36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int</a:t>
            </a:r>
            <a:r>
              <a:rPr lang="en-US" altLang="ko-KR" sz="36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 TS = 16;</a:t>
            </a:r>
            <a:endParaRPr lang="en-US" altLang="ko-KR" sz="36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5496" y="483518"/>
            <a:ext cx="2448272" cy="576064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1402254" y="1538293"/>
            <a:ext cx="1835335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739573"/>
            <a:ext cx="828092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parallel_for_each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c.grid.tile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&lt; TS, TS &gt;(), … )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23528" y="1131590"/>
            <a:ext cx="3096344" cy="504056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2031378" y="1919135"/>
            <a:ext cx="975667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55597"/>
            <a:ext cx="597666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[=](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tiled_index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&lt; TS, TS &gt; 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t_idx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 )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683568" y="1347614"/>
            <a:ext cx="2376264" cy="504056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2031378" y="2021547"/>
            <a:ext cx="975667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3867894"/>
            <a:ext cx="6912768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tile_static_float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locA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[TS][TS], …</a:t>
            </a:r>
          </a:p>
          <a:p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locA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[row][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col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] = a( … );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611560" y="2211710"/>
            <a:ext cx="3744416" cy="864096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3040611" y="3060249"/>
            <a:ext cx="975667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3867894"/>
            <a:ext cx="6912768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t_idx.barrier.wait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();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683568" y="2787774"/>
            <a:ext cx="1872208" cy="576064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1888481" y="3245684"/>
            <a:ext cx="975667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4371950"/>
            <a:ext cx="6912768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t_idx.barrier.wait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();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539552" y="3291830"/>
            <a:ext cx="3168352" cy="936104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3742646">
            <a:off x="2147668" y="3964066"/>
            <a:ext cx="455519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 bwMode="auto">
          <a:xfrm>
            <a:off x="179512" y="157259"/>
            <a:ext cx="8568952" cy="4862763"/>
          </a:xfrm>
          <a:prstGeom prst="rect">
            <a:avLst/>
          </a:prstGeom>
          <a:solidFill>
            <a:srgbClr val="FFFFFF"/>
          </a:solidFill>
        </p:spPr>
        <p:txBody>
          <a:bodyPr wrap="square" lIns="121813" tIns="60907" rIns="121813" bIns="6090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void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MatrixMultTiled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(vector&lt;float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vector&lt;float&gt;&amp;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W 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static const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TS = 16;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const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float,2&gt; a(M, W,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), b(W, N,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vB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array_view&lt;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writeonly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&lt;float&gt;,2&gt; c(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M,N,vC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parallel_for_each(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c.grid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.tile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&lt; TS, TS &gt;()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[=]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tiled_index&lt; TS, TS&gt;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 restrict(direct3d) 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row 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[0];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col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.local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float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0.0f;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for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 = 0; i &lt;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W;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 += TS) {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tile_static float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[TS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][TS];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locA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[row][col]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a(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[0], col +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locB[row][col]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b(row + i,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[1]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);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for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k = 0; k &lt;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; k++)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    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+= </a:t>
            </a:r>
            <a:r>
              <a:rPr kumimoji="0" lang="pt-B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A[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row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k] * 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loc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B[k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][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col</a:t>
            </a:r>
            <a:r>
              <a:rPr kumimoji="0" lang="pt-B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];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  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t_idx.barrier.wait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();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   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c[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t_idx.global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]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=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sum;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       } );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}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499742"/>
            <a:ext cx="6912768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c[ </a:t>
            </a:r>
            <a:r>
              <a:rPr lang="en-US" altLang="ko-KR" sz="3200" b="1" dirty="0" err="1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t_idx.global</a:t>
            </a:r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 ] = sum;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467544" y="4083918"/>
            <a:ext cx="2304256" cy="504056"/>
          </a:xfrm>
          <a:prstGeom prst="ellipse">
            <a:avLst/>
          </a:prstGeom>
          <a:noFill/>
          <a:ln w="635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 rot="17838557">
            <a:off x="2213672" y="3325030"/>
            <a:ext cx="990711" cy="709776"/>
          </a:xfrm>
          <a:prstGeom prst="strip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164" y="411510"/>
            <a:ext cx="8435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일반 프로그래밍 보다 </a:t>
            </a:r>
            <a:endParaRPr lang="en-US" altLang="ko-KR" sz="4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난이도가 높습니다</a:t>
            </a:r>
            <a:r>
              <a:rPr lang="en-US" altLang="ko-KR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48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64" y="2643758"/>
            <a:ext cx="84353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하지만 </a:t>
            </a:r>
            <a:r>
              <a:rPr lang="en-US" altLang="ko-KR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Visual Studio </a:t>
            </a:r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에서 </a:t>
            </a:r>
            <a:endParaRPr lang="en-US" altLang="ko-KR" sz="4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완벽 지원할 것입니다</a:t>
            </a:r>
            <a:r>
              <a:rPr lang="en-US" altLang="ko-KR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algn="ctr"/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( </a:t>
            </a:r>
            <a:r>
              <a:rPr lang="ko-KR" altLang="en-US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디버깅 가능 </a:t>
            </a:r>
            <a:r>
              <a:rPr lang="en-US" altLang="ko-KR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48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9"/>
            <a:ext cx="9144000" cy="516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타원 2"/>
          <p:cNvSpPr/>
          <p:nvPr/>
        </p:nvSpPr>
        <p:spPr>
          <a:xfrm>
            <a:off x="0" y="2283718"/>
            <a:ext cx="611560" cy="792088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5615608" y="699542"/>
            <a:ext cx="2124744" cy="792088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004048" y="2499742"/>
            <a:ext cx="324036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56 GPU Threads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339502"/>
            <a:ext cx="324036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rgbClr val="FFFFCC"/>
                </a:solidFill>
                <a:latin typeface="나눔고딕" pitchFamily="50" charset="-127"/>
                <a:ea typeface="나눔고딕" pitchFamily="50" charset="-127"/>
              </a:rPr>
              <a:t>Parallel Stacks</a:t>
            </a:r>
            <a:endParaRPr lang="en-US" altLang="ko-KR" sz="3200" b="1" dirty="0">
              <a:solidFill>
                <a:srgbClr val="FFFFCC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626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352" y="699542"/>
            <a:ext cx="8745296" cy="380825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312" y="483518"/>
            <a:ext cx="8735168" cy="44067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7918"/>
            <a:ext cx="8408992" cy="37480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95166"/>
            <a:ext cx="8514754" cy="38368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71550"/>
            <a:ext cx="8394668" cy="375999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164" y="1707654"/>
            <a:ext cx="84353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 err="1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테셀레이션</a:t>
            </a:r>
            <a:endParaRPr lang="en-US" altLang="ko-KR" sz="48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멀티 패스 </a:t>
            </a:r>
            <a:r>
              <a:rPr lang="ko-KR" altLang="en-US" sz="4800" b="1" dirty="0" err="1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렌더링</a:t>
            </a:r>
            <a:endParaRPr lang="en-US" altLang="ko-KR" sz="4800" b="1" dirty="0" smtClean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XNA MATH</a:t>
            </a:r>
          </a:p>
          <a:p>
            <a:r>
              <a:rPr lang="en-US" altLang="ko-KR" sz="4800" b="1" dirty="0" smtClean="0">
                <a:solidFill>
                  <a:srgbClr val="00B0F0"/>
                </a:solidFill>
                <a:latin typeface="나눔고딕" pitchFamily="50" charset="-127"/>
                <a:ea typeface="나눔고딕" pitchFamily="50" charset="-127"/>
              </a:rPr>
              <a:t>…</a:t>
            </a:r>
            <a:endParaRPr lang="en-US" altLang="ko-KR" sz="4800" b="1" dirty="0">
              <a:solidFill>
                <a:srgbClr val="00B0F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64" y="267494"/>
            <a:ext cx="8435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외에도</a:t>
            </a:r>
            <a:r>
              <a:rPr lang="en-US" altLang="ko-KR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…</a:t>
            </a:r>
            <a:endParaRPr lang="en-US" altLang="ko-KR" sz="4800" b="1" dirty="0">
              <a:solidFill>
                <a:schemeClr val="accent4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923678"/>
            <a:ext cx="8702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Q &amp; A</a:t>
            </a:r>
            <a:endParaRPr lang="en-US" altLang="ko-KR" sz="5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923678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파이프라인은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algn="ctr"/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어떻게 변했는지 볼까요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5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558319" y="500358"/>
            <a:ext cx="3383813" cy="4501850"/>
            <a:chOff x="350804" y="1597886"/>
            <a:chExt cx="2740295" cy="4508207"/>
          </a:xfrm>
        </p:grpSpPr>
        <p:sp>
          <p:nvSpPr>
            <p:cNvPr id="9" name="Line 10"/>
            <p:cNvSpPr>
              <a:spLocks noChangeShapeType="1"/>
            </p:cNvSpPr>
            <p:nvPr/>
          </p:nvSpPr>
          <p:spPr bwMode="auto">
            <a:xfrm flipH="1">
              <a:off x="837481" y="1859087"/>
              <a:ext cx="569267" cy="0"/>
            </a:xfrm>
            <a:prstGeom prst="line">
              <a:avLst/>
            </a:prstGeom>
            <a:noFill/>
            <a:ln w="12700">
              <a:solidFill>
                <a:srgbClr val="FFB60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latinLnBrk="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H="1">
              <a:off x="807027" y="3477883"/>
              <a:ext cx="569267" cy="0"/>
            </a:xfrm>
            <a:prstGeom prst="line">
              <a:avLst/>
            </a:prstGeom>
            <a:noFill/>
            <a:ln w="12700">
              <a:solidFill>
                <a:srgbClr val="FFB60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latinLnBrk="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H="1">
              <a:off x="774132" y="4867103"/>
              <a:ext cx="570458" cy="0"/>
            </a:xfrm>
            <a:prstGeom prst="line">
              <a:avLst/>
            </a:prstGeom>
            <a:noFill/>
            <a:ln w="12700">
              <a:solidFill>
                <a:srgbClr val="FFB60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latinLnBrk="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>
              <a:off x="777704" y="5760866"/>
              <a:ext cx="547830" cy="0"/>
            </a:xfrm>
            <a:prstGeom prst="line">
              <a:avLst/>
            </a:prstGeom>
            <a:noFill/>
            <a:ln w="12700">
              <a:solidFill>
                <a:srgbClr val="FFB60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latinLnBrk="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Rectangle 17"/>
            <p:cNvSpPr/>
            <p:nvPr/>
          </p:nvSpPr>
          <p:spPr>
            <a:xfrm>
              <a:off x="1346526" y="1612065"/>
              <a:ext cx="1568711" cy="581246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Input Assembler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ounded Rectangle 19"/>
            <p:cNvSpPr/>
            <p:nvPr/>
          </p:nvSpPr>
          <p:spPr>
            <a:xfrm>
              <a:off x="1306074" y="3187695"/>
              <a:ext cx="1608593" cy="566627"/>
            </a:xfrm>
            <a:prstGeom prst="roundRect">
              <a:avLst/>
            </a:prstGeom>
            <a:gradFill rotWithShape="1">
              <a:gsLst>
                <a:gs pos="0">
                  <a:srgbClr val="FFB601"/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Vertex Shader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21"/>
            <p:cNvSpPr/>
            <p:nvPr/>
          </p:nvSpPr>
          <p:spPr>
            <a:xfrm>
              <a:off x="1322595" y="4688257"/>
              <a:ext cx="1608594" cy="556881"/>
            </a:xfrm>
            <a:prstGeom prst="roundRect">
              <a:avLst/>
            </a:prstGeom>
            <a:gradFill rotWithShape="1">
              <a:gsLst>
                <a:gs pos="0">
                  <a:srgbClr val="FFB601"/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Pixel Shader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ectangle 22"/>
            <p:cNvSpPr/>
            <p:nvPr/>
          </p:nvSpPr>
          <p:spPr>
            <a:xfrm>
              <a:off x="1434266" y="4020427"/>
              <a:ext cx="1314792" cy="381000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Rasterizer</a:t>
              </a: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1330572" y="5531935"/>
              <a:ext cx="1584664" cy="574158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Output Merger</a:t>
              </a:r>
            </a:p>
          </p:txBody>
        </p:sp>
        <p:sp>
          <p:nvSpPr>
            <p:cNvPr id="18" name="Rectangle 24"/>
            <p:cNvSpPr/>
            <p:nvPr/>
          </p:nvSpPr>
          <p:spPr>
            <a:xfrm rot="16200000">
              <a:off x="-1669328" y="3618018"/>
              <a:ext cx="4476311" cy="43604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Memory / Resources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160787" y="2495364"/>
              <a:ext cx="1930312" cy="400050"/>
            </a:xfrm>
            <a:prstGeom prst="rect">
              <a:avLst/>
            </a:prstGeom>
            <a:gradFill rotWithShape="1">
              <a:gsLst>
                <a:gs pos="0">
                  <a:srgbClr val="66CC66">
                    <a:lumMod val="75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Tessellator</a:t>
              </a:r>
            </a:p>
          </p:txBody>
        </p:sp>
      </p:grpSp>
      <p:grpSp>
        <p:nvGrpSpPr>
          <p:cNvPr id="20" name="그룹 47"/>
          <p:cNvGrpSpPr/>
          <p:nvPr/>
        </p:nvGrpSpPr>
        <p:grpSpPr>
          <a:xfrm>
            <a:off x="4855240" y="339502"/>
            <a:ext cx="3965231" cy="4602422"/>
            <a:chOff x="170121" y="1066800"/>
            <a:chExt cx="3868479" cy="4800600"/>
          </a:xfrm>
        </p:grpSpPr>
        <p:sp>
          <p:nvSpPr>
            <p:cNvPr id="21" name="Rectangle 15"/>
            <p:cNvSpPr/>
            <p:nvPr/>
          </p:nvSpPr>
          <p:spPr>
            <a:xfrm>
              <a:off x="609600" y="1066800"/>
              <a:ext cx="1752600" cy="381000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Input Assembler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ounded Rectangle 17"/>
            <p:cNvSpPr/>
            <p:nvPr/>
          </p:nvSpPr>
          <p:spPr>
            <a:xfrm>
              <a:off x="609600" y="4972050"/>
              <a:ext cx="1752600" cy="381000"/>
            </a:xfrm>
            <a:prstGeom prst="roundRect">
              <a:avLst/>
            </a:prstGeom>
            <a:gradFill rotWithShape="1">
              <a:gsLst>
                <a:gs pos="0">
                  <a:srgbClr val="FFB601"/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Pixel Shader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ectangle 19"/>
            <p:cNvSpPr/>
            <p:nvPr/>
          </p:nvSpPr>
          <p:spPr>
            <a:xfrm>
              <a:off x="609600" y="4457700"/>
              <a:ext cx="1752600" cy="381000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Rasterizer</a:t>
              </a:r>
            </a:p>
          </p:txBody>
        </p:sp>
        <p:sp>
          <p:nvSpPr>
            <p:cNvPr id="24" name="Rectangle 20"/>
            <p:cNvSpPr/>
            <p:nvPr/>
          </p:nvSpPr>
          <p:spPr>
            <a:xfrm>
              <a:off x="609600" y="5486400"/>
              <a:ext cx="1752600" cy="381000"/>
            </a:xfrm>
            <a:prstGeom prst="rect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Output Merger</a:t>
              </a:r>
            </a:p>
          </p:txBody>
        </p:sp>
        <p:sp>
          <p:nvSpPr>
            <p:cNvPr id="25" name="Content Placeholder 22"/>
            <p:cNvSpPr txBox="1">
              <a:spLocks/>
            </p:cNvSpPr>
            <p:nvPr/>
          </p:nvSpPr>
          <p:spPr>
            <a:xfrm>
              <a:off x="609600" y="3276600"/>
              <a:ext cx="1752600" cy="533400"/>
            </a:xfrm>
            <a:prstGeom prst="roundRect">
              <a:avLst/>
            </a:prstGeom>
            <a:gradFill rotWithShape="1">
              <a:gsLst>
                <a:gs pos="0">
                  <a:srgbClr val="66CC66">
                    <a:lumMod val="75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vert="horz" lIns="91440" tIns="45720" rIns="91440" bIns="45720" rtlCol="0" anchor="ctr">
              <a:noAutofit/>
            </a:bodyPr>
            <a:lstStyle/>
            <a:p>
              <a:pPr marL="342900" indent="-342900" algn="ctr" latinLnBrk="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US" b="1" dirty="0" smtClean="0">
                  <a:solidFill>
                    <a:sysClr val="window" lastClr="FFFFFF"/>
                  </a:solidFill>
                  <a:latin typeface="Calibri"/>
                </a:rPr>
                <a:t>Domain </a:t>
              </a:r>
              <a:r>
                <a:rPr lang="en-US" b="1" dirty="0" err="1" smtClean="0">
                  <a:solidFill>
                    <a:sysClr val="window" lastClr="FFFFFF"/>
                  </a:solidFill>
                  <a:latin typeface="Calibri"/>
                </a:rPr>
                <a:t>Shader</a:t>
              </a:r>
              <a:endParaRPr lang="en-US" b="1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6" name="Rounded Rectangle 23"/>
            <p:cNvSpPr/>
            <p:nvPr/>
          </p:nvSpPr>
          <p:spPr>
            <a:xfrm>
              <a:off x="609600" y="3943350"/>
              <a:ext cx="1752600" cy="381000"/>
            </a:xfrm>
            <a:prstGeom prst="roundRect">
              <a:avLst/>
            </a:prstGeom>
            <a:gradFill rotWithShape="1">
              <a:gsLst>
                <a:gs pos="0">
                  <a:srgbClr val="FFB601"/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1600" dirty="0" smtClean="0">
                  <a:solidFill>
                    <a:prstClr val="white"/>
                  </a:solidFill>
                  <a:latin typeface="Calibri"/>
                </a:rPr>
                <a:t>Geometry Shader</a:t>
              </a:r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Right Arrow 24"/>
            <p:cNvSpPr/>
            <p:nvPr/>
          </p:nvSpPr>
          <p:spPr>
            <a:xfrm>
              <a:off x="2438400" y="3962400"/>
              <a:ext cx="1600200" cy="685800"/>
            </a:xfrm>
            <a:prstGeom prst="rightArrow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latinLnBrk="0">
                <a:defRPr/>
              </a:pPr>
              <a:r>
                <a:rPr lang="en-US" sz="1600" dirty="0" smtClean="0">
                  <a:solidFill>
                    <a:prstClr val="white"/>
                  </a:solidFill>
                  <a:latin typeface="Calibri"/>
                </a:rPr>
                <a:t>Stream Output</a:t>
              </a:r>
              <a:endParaRPr lang="en-US" sz="16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ounded Rectangle 13"/>
            <p:cNvSpPr/>
            <p:nvPr/>
          </p:nvSpPr>
          <p:spPr>
            <a:xfrm>
              <a:off x="609600" y="1581150"/>
              <a:ext cx="1752600" cy="381000"/>
            </a:xfrm>
            <a:prstGeom prst="roundRect">
              <a:avLst/>
            </a:prstGeom>
            <a:gradFill rotWithShape="1">
              <a:gsLst>
                <a:gs pos="0">
                  <a:srgbClr val="FFB601"/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Vertex Shader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ounded Rectangle 14"/>
            <p:cNvSpPr/>
            <p:nvPr/>
          </p:nvSpPr>
          <p:spPr>
            <a:xfrm>
              <a:off x="609600" y="2095500"/>
              <a:ext cx="1752600" cy="533400"/>
            </a:xfrm>
            <a:prstGeom prst="roundRect">
              <a:avLst/>
            </a:prstGeom>
            <a:gradFill rotWithShape="1">
              <a:gsLst>
                <a:gs pos="0">
                  <a:srgbClr val="66CC66">
                    <a:lumMod val="75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b="1" dirty="0" smtClean="0">
                  <a:solidFill>
                    <a:prstClr val="white"/>
                  </a:solidFill>
                  <a:latin typeface="Calibri"/>
                </a:rPr>
                <a:t>Hull</a:t>
              </a: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 </a:t>
              </a:r>
              <a:r>
                <a:rPr lang="en-US" b="1" dirty="0" smtClean="0">
                  <a:solidFill>
                    <a:prstClr val="white"/>
                  </a:solidFill>
                  <a:latin typeface="Calibri"/>
                </a:rPr>
                <a:t>Shader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ectangle 25"/>
            <p:cNvSpPr/>
            <p:nvPr/>
          </p:nvSpPr>
          <p:spPr>
            <a:xfrm>
              <a:off x="170121" y="2743200"/>
              <a:ext cx="2573079" cy="400050"/>
            </a:xfrm>
            <a:prstGeom prst="rect">
              <a:avLst/>
            </a:prstGeom>
            <a:gradFill rotWithShape="1">
              <a:gsLst>
                <a:gs pos="0">
                  <a:srgbClr val="66CC66">
                    <a:lumMod val="75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24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Tessellator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mainParametrization-ControlC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0303" y="2609056"/>
            <a:ext cx="1866196" cy="2578100"/>
          </a:xfrm>
          <a:prstGeom prst="rect">
            <a:avLst/>
          </a:prstGeom>
          <a:noFill/>
        </p:spPr>
      </p:pic>
      <p:pic>
        <p:nvPicPr>
          <p:cNvPr id="5" name="Picture 4" descr="DomainParametrization-ControlCage(Selected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0303" y="2621756"/>
            <a:ext cx="1866196" cy="2578100"/>
          </a:xfrm>
          <a:prstGeom prst="rect">
            <a:avLst/>
          </a:prstGeom>
          <a:noFill/>
        </p:spPr>
      </p:pic>
      <p:pic>
        <p:nvPicPr>
          <p:cNvPr id="6" name="Picture 5" descr="DomainParametrization-Subdivis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7670" y="267494"/>
            <a:ext cx="4444570" cy="2495550"/>
          </a:xfrm>
          <a:prstGeom prst="rect">
            <a:avLst/>
          </a:prstGeom>
          <a:noFill/>
        </p:spPr>
      </p:pic>
      <p:sp>
        <p:nvSpPr>
          <p:cNvPr id="7" name="Freeform 8"/>
          <p:cNvSpPr>
            <a:spLocks/>
          </p:cNvSpPr>
          <p:nvPr/>
        </p:nvSpPr>
        <p:spPr bwMode="auto">
          <a:xfrm>
            <a:off x="2226933" y="388177"/>
            <a:ext cx="761007" cy="2833687"/>
          </a:xfrm>
          <a:custGeom>
            <a:avLst/>
            <a:gdLst/>
            <a:ahLst/>
            <a:cxnLst>
              <a:cxn ang="0">
                <a:pos x="641" y="1784"/>
              </a:cxn>
              <a:cxn ang="0">
                <a:pos x="262" y="1187"/>
              </a:cxn>
              <a:cxn ang="0">
                <a:pos x="23" y="534"/>
              </a:cxn>
              <a:cxn ang="0">
                <a:pos x="121" y="0"/>
              </a:cxn>
            </a:cxnLst>
            <a:rect l="0" t="0" r="r" b="b"/>
            <a:pathLst>
              <a:path w="641" h="1784">
                <a:moveTo>
                  <a:pt x="641" y="1784"/>
                </a:moveTo>
                <a:cubicBezTo>
                  <a:pt x="503" y="1589"/>
                  <a:pt x="365" y="1395"/>
                  <a:pt x="262" y="1187"/>
                </a:cubicBezTo>
                <a:cubicBezTo>
                  <a:pt x="159" y="979"/>
                  <a:pt x="46" y="732"/>
                  <a:pt x="23" y="534"/>
                </a:cubicBezTo>
                <a:cubicBezTo>
                  <a:pt x="0" y="336"/>
                  <a:pt x="60" y="168"/>
                  <a:pt x="121" y="0"/>
                </a:cubicBezTo>
              </a:path>
            </a:pathLst>
          </a:custGeom>
          <a:noFill/>
          <a:ln w="22225" cap="flat" cmpd="sng">
            <a:solidFill>
              <a:srgbClr val="66CC66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2306725" y="2137569"/>
            <a:ext cx="1433886" cy="2286000"/>
          </a:xfrm>
          <a:custGeom>
            <a:avLst/>
            <a:gdLst/>
            <a:ahLst/>
            <a:cxnLst>
              <a:cxn ang="0">
                <a:pos x="1204" y="1440"/>
              </a:cxn>
              <a:cxn ang="0">
                <a:pos x="193" y="990"/>
              </a:cxn>
              <a:cxn ang="0">
                <a:pos x="45" y="0"/>
              </a:cxn>
            </a:cxnLst>
            <a:rect l="0" t="0" r="r" b="b"/>
            <a:pathLst>
              <a:path w="1204" h="1440">
                <a:moveTo>
                  <a:pt x="1204" y="1440"/>
                </a:moveTo>
                <a:cubicBezTo>
                  <a:pt x="795" y="1335"/>
                  <a:pt x="386" y="1230"/>
                  <a:pt x="193" y="990"/>
                </a:cubicBezTo>
                <a:cubicBezTo>
                  <a:pt x="0" y="750"/>
                  <a:pt x="22" y="375"/>
                  <a:pt x="45" y="0"/>
                </a:cubicBezTo>
              </a:path>
            </a:pathLst>
          </a:custGeom>
          <a:noFill/>
          <a:ln w="22225" cap="flat" cmpd="sng">
            <a:solidFill>
              <a:srgbClr val="66CC66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3545298" y="2126489"/>
            <a:ext cx="664542" cy="714375"/>
          </a:xfrm>
          <a:custGeom>
            <a:avLst/>
            <a:gdLst/>
            <a:ahLst/>
            <a:cxnLst>
              <a:cxn ang="0">
                <a:pos x="558" y="450"/>
              </a:cxn>
              <a:cxn ang="0">
                <a:pos x="73" y="302"/>
              </a:cxn>
              <a:cxn ang="0">
                <a:pos x="122" y="0"/>
              </a:cxn>
            </a:cxnLst>
            <a:rect l="0" t="0" r="r" b="b"/>
            <a:pathLst>
              <a:path w="558" h="450">
                <a:moveTo>
                  <a:pt x="558" y="450"/>
                </a:moveTo>
                <a:cubicBezTo>
                  <a:pt x="352" y="413"/>
                  <a:pt x="146" y="377"/>
                  <a:pt x="73" y="302"/>
                </a:cubicBezTo>
                <a:cubicBezTo>
                  <a:pt x="0" y="227"/>
                  <a:pt x="61" y="113"/>
                  <a:pt x="122" y="0"/>
                </a:cubicBezTo>
              </a:path>
            </a:pathLst>
          </a:custGeom>
          <a:noFill/>
          <a:ln w="22225" cap="flat" cmpd="sng">
            <a:solidFill>
              <a:srgbClr val="66CC66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2336499" y="2115344"/>
            <a:ext cx="69074" cy="100012"/>
          </a:xfrm>
          <a:prstGeom prst="ellipse">
            <a:avLst/>
          </a:prstGeom>
          <a:solidFill>
            <a:srgbClr val="F7E993"/>
          </a:solidFill>
          <a:ln w="22225">
            <a:solidFill>
              <a:srgbClr val="66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664391" y="2089944"/>
            <a:ext cx="69074" cy="100012"/>
          </a:xfrm>
          <a:prstGeom prst="ellipse">
            <a:avLst/>
          </a:prstGeom>
          <a:solidFill>
            <a:srgbClr val="F7E993"/>
          </a:solidFill>
          <a:ln w="22225">
            <a:solidFill>
              <a:srgbClr val="66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2349600" y="350044"/>
            <a:ext cx="69074" cy="100012"/>
          </a:xfrm>
          <a:prstGeom prst="ellipse">
            <a:avLst/>
          </a:prstGeom>
          <a:solidFill>
            <a:srgbClr val="F7E993"/>
          </a:solidFill>
          <a:ln w="22225">
            <a:solidFill>
              <a:srgbClr val="66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2990322" y="3191669"/>
            <a:ext cx="69074" cy="100012"/>
          </a:xfrm>
          <a:prstGeom prst="ellipse">
            <a:avLst/>
          </a:prstGeom>
          <a:solidFill>
            <a:srgbClr val="FF99CC"/>
          </a:solidFill>
          <a:ln w="222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4162202" y="2810669"/>
            <a:ext cx="69074" cy="100012"/>
          </a:xfrm>
          <a:prstGeom prst="ellipse">
            <a:avLst/>
          </a:prstGeom>
          <a:solidFill>
            <a:srgbClr val="FF99CC"/>
          </a:solidFill>
          <a:ln w="222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742993" y="4382294"/>
            <a:ext cx="69074" cy="100012"/>
          </a:xfrm>
          <a:prstGeom prst="ellipse">
            <a:avLst/>
          </a:prstGeom>
          <a:solidFill>
            <a:srgbClr val="FF99CC"/>
          </a:solidFill>
          <a:ln w="222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3347603" y="3298064"/>
            <a:ext cx="69074" cy="100013"/>
          </a:xfrm>
          <a:prstGeom prst="ellipse">
            <a:avLst/>
          </a:prstGeom>
          <a:solidFill>
            <a:srgbClr val="FF9900"/>
          </a:solidFill>
          <a:ln w="222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2666388" y="997744"/>
            <a:ext cx="69074" cy="100012"/>
          </a:xfrm>
          <a:prstGeom prst="ellipse">
            <a:avLst/>
          </a:prstGeom>
          <a:solidFill>
            <a:srgbClr val="FF9900"/>
          </a:solidFill>
          <a:ln w="222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5276918" y="942185"/>
            <a:ext cx="69074" cy="100013"/>
          </a:xfrm>
          <a:prstGeom prst="ellipse">
            <a:avLst/>
          </a:prstGeom>
          <a:solidFill>
            <a:srgbClr val="FF9900"/>
          </a:solidFill>
          <a:ln w="222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2703307" y="1112077"/>
            <a:ext cx="644296" cy="2185987"/>
          </a:xfrm>
          <a:custGeom>
            <a:avLst/>
            <a:gdLst/>
            <a:ahLst/>
            <a:cxnLst>
              <a:cxn ang="0">
                <a:pos x="548" y="1433"/>
              </a:cxn>
              <a:cxn ang="0">
                <a:pos x="0" y="0"/>
              </a:cxn>
            </a:cxnLst>
            <a:rect l="0" t="0" r="r" b="b"/>
            <a:pathLst>
              <a:path w="548" h="1433">
                <a:moveTo>
                  <a:pt x="548" y="1433"/>
                </a:moveTo>
                <a:cubicBezTo>
                  <a:pt x="548" y="1433"/>
                  <a:pt x="274" y="716"/>
                  <a:pt x="0" y="0"/>
                </a:cubicBezTo>
              </a:path>
            </a:pathLst>
          </a:custGeom>
          <a:noFill/>
          <a:ln w="22225" cap="flat" cmpd="sng">
            <a:solidFill>
              <a:srgbClr val="FF6600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2703307" y="585027"/>
            <a:ext cx="2510491" cy="427037"/>
          </a:xfrm>
          <a:custGeom>
            <a:avLst/>
            <a:gdLst/>
            <a:ahLst/>
            <a:cxnLst>
              <a:cxn ang="0">
                <a:pos x="0" y="269"/>
              </a:cxn>
              <a:cxn ang="0">
                <a:pos x="338" y="212"/>
              </a:cxn>
              <a:cxn ang="0">
                <a:pos x="1040" y="51"/>
              </a:cxn>
              <a:cxn ang="0">
                <a:pos x="1511" y="23"/>
              </a:cxn>
              <a:cxn ang="0">
                <a:pos x="2108" y="191"/>
              </a:cxn>
            </a:cxnLst>
            <a:rect l="0" t="0" r="r" b="b"/>
            <a:pathLst>
              <a:path w="2108" h="269">
                <a:moveTo>
                  <a:pt x="0" y="269"/>
                </a:moveTo>
                <a:cubicBezTo>
                  <a:pt x="82" y="258"/>
                  <a:pt x="165" y="248"/>
                  <a:pt x="338" y="212"/>
                </a:cubicBezTo>
                <a:cubicBezTo>
                  <a:pt x="511" y="176"/>
                  <a:pt x="845" y="82"/>
                  <a:pt x="1040" y="51"/>
                </a:cubicBezTo>
                <a:cubicBezTo>
                  <a:pt x="1235" y="20"/>
                  <a:pt x="1333" y="0"/>
                  <a:pt x="1511" y="23"/>
                </a:cubicBezTo>
                <a:cubicBezTo>
                  <a:pt x="1689" y="46"/>
                  <a:pt x="1898" y="118"/>
                  <a:pt x="2108" y="191"/>
                </a:cubicBezTo>
              </a:path>
            </a:pathLst>
          </a:custGeom>
          <a:noFill/>
          <a:ln w="25400" cap="flat" cmpd="sng">
            <a:solidFill>
              <a:srgbClr val="FF6600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pPr latinLnBrk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483518"/>
            <a:ext cx="8702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테셀레이션의</a:t>
            </a:r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목적은</a:t>
            </a:r>
            <a:endParaRPr lang="en-US" altLang="ko-KR" sz="5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성능 향상입니다</a:t>
            </a:r>
            <a:r>
              <a:rPr lang="en-US" altLang="ko-KR" sz="5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!</a:t>
            </a:r>
            <a:endParaRPr lang="en-US" altLang="ko-KR" sz="5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891" y="3048511"/>
            <a:ext cx="8702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err="1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폴리곤이</a:t>
            </a:r>
            <a:r>
              <a:rPr lang="ko-KR" altLang="en-US" sz="40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 늘어나는데</a:t>
            </a:r>
            <a:r>
              <a:rPr lang="en-US" altLang="ko-KR" sz="40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algn="ctr"/>
            <a:r>
              <a:rPr lang="ko-KR" altLang="en-US" sz="40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성능이 향상된다고</a:t>
            </a:r>
            <a:r>
              <a:rPr lang="en-US" altLang="ko-KR" sz="4000" b="1" dirty="0" smtClean="0">
                <a:solidFill>
                  <a:srgbClr val="FF6699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lang="en-US" altLang="ko-KR" sz="4000" b="1" dirty="0">
              <a:solidFill>
                <a:srgbClr val="FF6699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4"/>
          <p:cNvGrpSpPr/>
          <p:nvPr/>
        </p:nvGrpSpPr>
        <p:grpSpPr>
          <a:xfrm>
            <a:off x="1835696" y="339502"/>
            <a:ext cx="5728734" cy="4191000"/>
            <a:chOff x="914400" y="1571612"/>
            <a:chExt cx="7636323" cy="41910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1605491" y="1571612"/>
              <a:ext cx="2057400" cy="1066800"/>
            </a:xfrm>
            <a:prstGeom prst="roundRect">
              <a:avLst/>
            </a:prstGeom>
            <a:solidFill>
              <a:srgbClr val="4F81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CPU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50GFlops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5638800" y="1571612"/>
              <a:ext cx="2057400" cy="1066800"/>
            </a:xfrm>
            <a:prstGeom prst="roundRect">
              <a:avLst/>
            </a:prstGeom>
            <a:solidFill>
              <a:srgbClr val="4F81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GPU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1TFlop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914400" y="3781412"/>
              <a:ext cx="3276600" cy="19812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CPU RAM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>
                  <a:solidFill>
                    <a:sysClr val="window" lastClr="FFFFFF"/>
                  </a:solidFill>
                  <a:latin typeface="Tahoma" pitchFamily="34" charset="0"/>
                </a:rPr>
                <a:t>4-6 GB</a:t>
              </a:r>
              <a:endParaRPr lang="en-US" b="1" kern="0" dirty="0" smtClean="0">
                <a:solidFill>
                  <a:sysClr val="window" lastClr="FFFFFF"/>
                </a:solidFill>
                <a:latin typeface="Tahoma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5562600" y="3781412"/>
              <a:ext cx="2209800" cy="1219200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GPU RAM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  <a:latin typeface="Tahoma" pitchFamily="34" charset="0"/>
                </a:rPr>
                <a:t>1</a:t>
              </a:r>
              <a:r>
                <a:rPr lang="en-US" b="1" kern="0" dirty="0">
                  <a:solidFill>
                    <a:sysClr val="window" lastClr="FFFFFF"/>
                  </a:solidFill>
                  <a:latin typeface="Tahoma" pitchFamily="34" charset="0"/>
                </a:rPr>
                <a:t> GB</a:t>
              </a:r>
              <a:endParaRPr lang="en-US" b="1" kern="0" dirty="0" smtClean="0">
                <a:solidFill>
                  <a:sysClr val="window" lastClr="FFFFFF"/>
                </a:solidFill>
                <a:latin typeface="Tahoma" pitchFamily="34" charset="0"/>
              </a:endParaRPr>
            </a:p>
          </p:txBody>
        </p:sp>
        <p:sp>
          <p:nvSpPr>
            <p:cNvPr id="9" name="Up-Down Arrow 8"/>
            <p:cNvSpPr/>
            <p:nvPr/>
          </p:nvSpPr>
          <p:spPr bwMode="auto">
            <a:xfrm>
              <a:off x="2215091" y="2562212"/>
              <a:ext cx="685800" cy="1295400"/>
            </a:xfrm>
            <a:prstGeom prst="upDownArrow">
              <a:avLst>
                <a:gd name="adj1" fmla="val 53865"/>
                <a:gd name="adj2" fmla="val 30676"/>
              </a:avLst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24692" y="3019412"/>
              <a:ext cx="1286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</a:rPr>
                <a:t>10GB/s</a:t>
              </a:r>
              <a:endParaRPr lang="en-US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86600" y="3019412"/>
              <a:ext cx="1464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 smtClean="0">
                  <a:solidFill>
                    <a:sysClr val="window" lastClr="FFFFFF"/>
                  </a:solidFill>
                </a:rPr>
                <a:t>100GB/s</a:t>
              </a:r>
              <a:endParaRPr lang="en-US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12" name="Up-Down Arrow 12"/>
            <p:cNvSpPr/>
            <p:nvPr/>
          </p:nvSpPr>
          <p:spPr bwMode="auto">
            <a:xfrm>
              <a:off x="6019800" y="2562212"/>
              <a:ext cx="1295400" cy="1295400"/>
            </a:xfrm>
            <a:prstGeom prst="upDownArrow">
              <a:avLst>
                <a:gd name="adj1" fmla="val 68187"/>
                <a:gd name="adj2" fmla="val 15331"/>
              </a:avLst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3" name="Left-Right Arrow 14"/>
            <p:cNvSpPr/>
            <p:nvPr/>
          </p:nvSpPr>
          <p:spPr bwMode="auto">
            <a:xfrm>
              <a:off x="3581400" y="1952612"/>
              <a:ext cx="2133600" cy="381000"/>
            </a:xfrm>
            <a:prstGeom prst="leftRightArrow">
              <a:avLst/>
            </a:prstGeom>
            <a:solidFill>
              <a:srgbClr val="EEB5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ysClr val="windowText" lastClr="000000"/>
                </a:solidFill>
                <a:latin typeface="Tahoma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5168" y="2269080"/>
              <a:ext cx="1109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defRPr/>
              </a:pPr>
              <a:r>
                <a:rPr lang="en-US" b="1" kern="0" dirty="0">
                  <a:solidFill>
                    <a:sysClr val="window" lastClr="FFFFFF"/>
                  </a:solidFill>
                </a:rPr>
                <a:t>1GB/s</a:t>
              </a: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1097360" y="4353366"/>
            <a:ext cx="7219056" cy="7386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ko-KR" altLang="en-US" sz="2800" b="1" kern="0" spc="15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적은 메모리 점유와 넓은 대역폭 활용</a:t>
            </a:r>
            <a:endParaRPr lang="en-US" altLang="ko-KR" sz="28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sdgdsgg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139702"/>
            <a:ext cx="2368902" cy="28545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그룹 10"/>
          <p:cNvGrpSpPr/>
          <p:nvPr/>
        </p:nvGrpSpPr>
        <p:grpSpPr>
          <a:xfrm>
            <a:off x="2648955" y="195486"/>
            <a:ext cx="3723246" cy="2520280"/>
            <a:chOff x="1763688" y="2492896"/>
            <a:chExt cx="5912616" cy="3868736"/>
          </a:xfrm>
        </p:grpSpPr>
        <p:sp>
          <p:nvSpPr>
            <p:cNvPr id="6" name="구름 모양 설명선 5"/>
            <p:cNvSpPr/>
            <p:nvPr/>
          </p:nvSpPr>
          <p:spPr bwMode="auto">
            <a:xfrm>
              <a:off x="1763688" y="2492896"/>
              <a:ext cx="5912616" cy="3868736"/>
            </a:xfrm>
            <a:prstGeom prst="cloudCallout">
              <a:avLst>
                <a:gd name="adj1" fmla="val -54993"/>
                <a:gd name="adj2" fmla="val 55931"/>
              </a:avLst>
            </a:prstGeom>
            <a:gradFill rotWithShape="1">
              <a:gsLst>
                <a:gs pos="0">
                  <a:srgbClr val="FFFFFF"/>
                </a:gs>
                <a:gs pos="72000">
                  <a:srgbClr val="056CB6">
                    <a:tint val="90000"/>
                    <a:satMod val="135000"/>
                  </a:srgbClr>
                </a:gs>
                <a:gs pos="100000">
                  <a:srgbClr val="056CB6">
                    <a:tint val="80000"/>
                    <a:satMod val="155000"/>
                  </a:srgbClr>
                </a:gs>
              </a:gsLst>
              <a:lin ang="16200000" scaled="0"/>
            </a:gradFill>
            <a:ln>
              <a:noFill/>
              <a:headEnd type="none" w="med" len="med"/>
              <a:tailEnd type="none" w="med" len="med"/>
            </a:ln>
            <a:effectLst>
              <a:outerShdw blurRad="50800" dist="38100" dir="5400000" rotWithShape="0">
                <a:srgbClr val="000000">
                  <a:alpha val="43137"/>
                </a:srgbClr>
              </a:outerShdw>
            </a:effectLst>
            <a:scene3d>
              <a:camera prst="orthographicFront" fov="0">
                <a:rot lat="0" lon="0" rev="0"/>
              </a:camera>
              <a:lightRig rig="soft" dir="tl">
                <a:rot lat="0" lon="0" rev="20000000"/>
              </a:lightRig>
            </a:scene3d>
            <a:sp3d prstMaterial="matte">
              <a:bevelT w="63500" h="63500" prst="coolSlant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sz="2400" kern="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882072" y="3495902"/>
              <a:ext cx="4042611" cy="139372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 latinLnBrk="0">
                <a:lnSpc>
                  <a:spcPct val="150000"/>
                </a:lnSpc>
                <a:defRPr/>
              </a:pPr>
              <a:r>
                <a:rPr lang="ko-KR" altLang="en-US" sz="4000" b="1" kern="0" spc="50" dirty="0" smtClean="0">
                  <a:ln w="12700" cmpd="sng">
                    <a:solidFill>
                      <a:srgbClr val="525051">
                        <a:satMod val="120000"/>
                        <a:shade val="80000"/>
                      </a:srgbClr>
                    </a:solidFill>
                    <a:prstDash val="solid"/>
                  </a:ln>
                  <a:solidFill>
                    <a:srgbClr val="525051">
                      <a:tint val="1000"/>
                    </a:srgbClr>
                  </a:solidFill>
                  <a:effectLst>
                    <a:glow rad="53100">
                      <a:srgbClr val="525051">
                        <a:satMod val="180000"/>
                        <a:alpha val="30000"/>
                      </a:srgbClr>
                    </a:glow>
                  </a:effectLst>
                  <a:latin typeface="나눔고딕" pitchFamily="50" charset="-127"/>
                  <a:ea typeface="나눔고딕" pitchFamily="50" charset="-127"/>
                </a:rPr>
                <a:t>왜요</a:t>
              </a:r>
              <a:r>
                <a:rPr lang="en-US" altLang="ko-KR" sz="4000" b="1" kern="0" spc="50" dirty="0" smtClean="0">
                  <a:ln w="12700" cmpd="sng">
                    <a:solidFill>
                      <a:srgbClr val="525051">
                        <a:satMod val="120000"/>
                        <a:shade val="80000"/>
                      </a:srgbClr>
                    </a:solidFill>
                    <a:prstDash val="solid"/>
                  </a:ln>
                  <a:solidFill>
                    <a:srgbClr val="525051">
                      <a:tint val="1000"/>
                    </a:srgbClr>
                  </a:solidFill>
                  <a:effectLst>
                    <a:glow rad="53100">
                      <a:srgbClr val="525051">
                        <a:satMod val="180000"/>
                        <a:alpha val="30000"/>
                      </a:srgbClr>
                    </a:glow>
                  </a:effectLst>
                  <a:latin typeface="나눔고딕" pitchFamily="50" charset="-127"/>
                  <a:ea typeface="나눔고딕" pitchFamily="50" charset="-127"/>
                </a:rPr>
                <a:t>?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쿨러">
      <a:dk1>
        <a:srgbClr val="14151C"/>
      </a:dk1>
      <a:lt1>
        <a:srgbClr val="D1FB7A"/>
      </a:lt1>
      <a:dk2>
        <a:srgbClr val="384C3A"/>
      </a:dk2>
      <a:lt2>
        <a:srgbClr val="D1FB7A"/>
      </a:lt2>
      <a:accent1>
        <a:srgbClr val="14151C"/>
      </a:accent1>
      <a:accent2>
        <a:srgbClr val="D1FB7A"/>
      </a:accent2>
      <a:accent3>
        <a:srgbClr val="84D66E"/>
      </a:accent3>
      <a:accent4>
        <a:srgbClr val="297059"/>
      </a:accent4>
      <a:accent5>
        <a:srgbClr val="3E6653"/>
      </a:accent5>
      <a:accent6>
        <a:srgbClr val="727F53"/>
      </a:accent6>
      <a:hlink>
        <a:srgbClr val="A68357"/>
      </a:hlink>
      <a:folHlink>
        <a:srgbClr val="D97C71"/>
      </a:folHlink>
    </a:clrScheme>
    <a:fontScheme name="나눔고딕">
      <a:majorFont>
        <a:latin typeface="나눔고딕 ExtraBold"/>
        <a:ea typeface="나눔고딕 ExtraBold"/>
        <a:cs typeface=""/>
      </a:majorFont>
      <a:minorFont>
        <a:latin typeface="나눔고딕 ExtraBold"/>
        <a:ea typeface="나눔고딕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3073</Words>
  <Application>Microsoft Office PowerPoint</Application>
  <PresentationFormat>화면 슬라이드 쇼(16:9)</PresentationFormat>
  <Paragraphs>968</Paragraphs>
  <Slides>127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127</vt:i4>
      </vt:variant>
    </vt:vector>
  </HeadingPairs>
  <TitlesOfParts>
    <vt:vector size="129" baseType="lpstr">
      <vt:lpstr>Office 테마</vt:lpstr>
      <vt:lpstr>1_Office 테마</vt:lpstr>
      <vt:lpstr>DirectX11 이야기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CPUs vs GPUs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  <vt:lpstr>슬라이드 85</vt:lpstr>
      <vt:lpstr>슬라이드 86</vt:lpstr>
      <vt:lpstr>슬라이드 87</vt:lpstr>
      <vt:lpstr>슬라이드 88</vt:lpstr>
      <vt:lpstr>슬라이드 89</vt:lpstr>
      <vt:lpstr>슬라이드 90</vt:lpstr>
      <vt:lpstr>슬라이드 91</vt:lpstr>
      <vt:lpstr>슬라이드 92</vt:lpstr>
      <vt:lpstr>슬라이드 93</vt:lpstr>
      <vt:lpstr>슬라이드 94</vt:lpstr>
      <vt:lpstr>슬라이드 95</vt:lpstr>
      <vt:lpstr>슬라이드 96</vt:lpstr>
      <vt:lpstr>슬라이드 97</vt:lpstr>
      <vt:lpstr>슬라이드 98</vt:lpstr>
      <vt:lpstr>슬라이드 99</vt:lpstr>
      <vt:lpstr>tiled_grid, tiled_index</vt:lpstr>
      <vt:lpstr>슬라이드 101</vt:lpstr>
      <vt:lpstr>슬라이드 102</vt:lpstr>
      <vt:lpstr>슬라이드 103</vt:lpstr>
      <vt:lpstr>슬라이드 104</vt:lpstr>
      <vt:lpstr>슬라이드 105</vt:lpstr>
      <vt:lpstr>슬라이드 106</vt:lpstr>
      <vt:lpstr>슬라이드 107</vt:lpstr>
      <vt:lpstr>슬라이드 108</vt:lpstr>
      <vt:lpstr>슬라이드 109</vt:lpstr>
      <vt:lpstr>슬라이드 110</vt:lpstr>
      <vt:lpstr>슬라이드 111</vt:lpstr>
      <vt:lpstr>슬라이드 112</vt:lpstr>
      <vt:lpstr>슬라이드 113</vt:lpstr>
      <vt:lpstr>슬라이드 114</vt:lpstr>
      <vt:lpstr>슬라이드 115</vt:lpstr>
      <vt:lpstr>슬라이드 116</vt:lpstr>
      <vt:lpstr>슬라이드 117</vt:lpstr>
      <vt:lpstr>슬라이드 118</vt:lpstr>
      <vt:lpstr>슬라이드 119</vt:lpstr>
      <vt:lpstr>슬라이드 120</vt:lpstr>
      <vt:lpstr>슬라이드 121</vt:lpstr>
      <vt:lpstr>슬라이드 122</vt:lpstr>
      <vt:lpstr>슬라이드 123</vt:lpstr>
      <vt:lpstr>슬라이드 124</vt:lpstr>
      <vt:lpstr>슬라이드 125</vt:lpstr>
      <vt:lpstr>슬라이드 126</vt:lpstr>
      <vt:lpstr>슬라이드 127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Jo</dc:creator>
  <cp:lastModifiedBy>user</cp:lastModifiedBy>
  <cp:revision>416</cp:revision>
  <dcterms:created xsi:type="dcterms:W3CDTF">2011-11-05T06:24:56Z</dcterms:created>
  <dcterms:modified xsi:type="dcterms:W3CDTF">2011-11-08T23:24:27Z</dcterms:modified>
</cp:coreProperties>
</file>